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55"/>
  </p:notesMasterIdLst>
  <p:sldIdLst>
    <p:sldId id="256" r:id="rId2"/>
    <p:sldId id="376" r:id="rId3"/>
    <p:sldId id="325" r:id="rId4"/>
    <p:sldId id="326" r:id="rId5"/>
    <p:sldId id="327" r:id="rId6"/>
    <p:sldId id="328" r:id="rId7"/>
    <p:sldId id="329" r:id="rId8"/>
    <p:sldId id="330" r:id="rId9"/>
    <p:sldId id="331" r:id="rId10"/>
    <p:sldId id="332" r:id="rId11"/>
    <p:sldId id="333" r:id="rId12"/>
    <p:sldId id="334" r:id="rId13"/>
    <p:sldId id="335" r:id="rId14"/>
    <p:sldId id="336" r:id="rId15"/>
    <p:sldId id="337" r:id="rId16"/>
    <p:sldId id="338" r:id="rId17"/>
    <p:sldId id="339" r:id="rId18"/>
    <p:sldId id="340" r:id="rId19"/>
    <p:sldId id="341" r:id="rId20"/>
    <p:sldId id="342" r:id="rId21"/>
    <p:sldId id="343" r:id="rId22"/>
    <p:sldId id="344" r:id="rId23"/>
    <p:sldId id="345" r:id="rId24"/>
    <p:sldId id="346" r:id="rId25"/>
    <p:sldId id="347" r:id="rId26"/>
    <p:sldId id="348" r:id="rId27"/>
    <p:sldId id="349" r:id="rId28"/>
    <p:sldId id="350" r:id="rId29"/>
    <p:sldId id="351" r:id="rId30"/>
    <p:sldId id="352" r:id="rId31"/>
    <p:sldId id="353" r:id="rId32"/>
    <p:sldId id="354" r:id="rId33"/>
    <p:sldId id="355" r:id="rId34"/>
    <p:sldId id="356" r:id="rId35"/>
    <p:sldId id="357" r:id="rId36"/>
    <p:sldId id="358" r:id="rId37"/>
    <p:sldId id="359" r:id="rId38"/>
    <p:sldId id="360" r:id="rId39"/>
    <p:sldId id="361" r:id="rId40"/>
    <p:sldId id="362" r:id="rId41"/>
    <p:sldId id="363" r:id="rId42"/>
    <p:sldId id="364" r:id="rId43"/>
    <p:sldId id="365" r:id="rId44"/>
    <p:sldId id="366" r:id="rId45"/>
    <p:sldId id="367" r:id="rId46"/>
    <p:sldId id="368" r:id="rId47"/>
    <p:sldId id="369" r:id="rId48"/>
    <p:sldId id="370" r:id="rId49"/>
    <p:sldId id="371" r:id="rId50"/>
    <p:sldId id="372" r:id="rId51"/>
    <p:sldId id="373" r:id="rId52"/>
    <p:sldId id="374" r:id="rId53"/>
    <p:sldId id="375"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013" autoAdjust="0"/>
  </p:normalViewPr>
  <p:slideViewPr>
    <p:cSldViewPr snapToGrid="0">
      <p:cViewPr>
        <p:scale>
          <a:sx n="40" d="100"/>
          <a:sy n="40" d="100"/>
        </p:scale>
        <p:origin x="-1620" y="-6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C39E55-91BB-4B68-B246-5D6B71543A6F}" type="datetimeFigureOut">
              <a:rPr lang="en-US" smtClean="0"/>
              <a:t>10/23/2018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22B198-FD1D-47B6-8E67-B854BBE298A0}" type="slidenum">
              <a:rPr lang="en-US" smtClean="0"/>
              <a:t>‹#›</a:t>
            </a:fld>
            <a:endParaRPr lang="en-US"/>
          </a:p>
        </p:txBody>
      </p:sp>
    </p:spTree>
    <p:extLst>
      <p:ext uri="{BB962C8B-B14F-4D97-AF65-F5344CB8AC3E}">
        <p14:creationId xmlns:p14="http://schemas.microsoft.com/office/powerpoint/2010/main" val="195101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5"/>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C425AB-633E-4FE7-9657-D3F6410EC3BA}" type="datetimeFigureOut">
              <a:rPr lang="en-US" smtClean="0"/>
              <a:t>10/23/2018</a:t>
            </a:fld>
            <a:endParaRPr lang="en-US" dirty="0"/>
          </a:p>
        </p:txBody>
      </p:sp>
      <p:sp>
        <p:nvSpPr>
          <p:cNvPr id="5" name="Footer Placeholder 4"/>
          <p:cNvSpPr>
            <a:spLocks noGrp="1"/>
          </p:cNvSpPr>
          <p:nvPr>
            <p:ph type="ftr" sz="quarter" idx="11"/>
          </p:nvPr>
        </p:nvSpPr>
        <p:spPr>
          <a:xfrm>
            <a:off x="677335" y="6041362"/>
            <a:ext cx="6297612" cy="440956"/>
          </a:xfrm>
        </p:spPr>
        <p:txBody>
          <a:bodyPr/>
          <a:lstStyle/>
          <a:p>
            <a:endParaRPr lang="en-US"/>
          </a:p>
        </p:txBody>
      </p:sp>
      <p:sp>
        <p:nvSpPr>
          <p:cNvPr id="6" name="Slide Number Placeholder 5"/>
          <p:cNvSpPr>
            <a:spLocks noGrp="1"/>
          </p:cNvSpPr>
          <p:nvPr>
            <p:ph type="sldNum" sz="quarter" idx="12"/>
          </p:nvPr>
        </p:nvSpPr>
        <p:spPr/>
        <p:txBody>
          <a:bodyPr/>
          <a:lstStyle/>
          <a:p>
            <a:fld id="{BCA3F557-0219-4F75-94C8-670087FA32DA}" type="slidenum">
              <a:rPr lang="en-US" smtClean="0"/>
              <a:t>‹#›</a:t>
            </a:fld>
            <a:endParaRPr lang="en-US"/>
          </a:p>
        </p:txBody>
      </p:sp>
      <p:pic>
        <p:nvPicPr>
          <p:cNvPr id="8" name="Picture 7"/>
          <p:cNvPicPr>
            <a:picLocks noChangeAspect="1"/>
          </p:cNvPicPr>
          <p:nvPr/>
        </p:nvPicPr>
        <p:blipFill>
          <a:blip r:embed="rId2"/>
          <a:stretch>
            <a:fillRect/>
          </a:stretch>
        </p:blipFill>
        <p:spPr>
          <a:xfrm>
            <a:off x="736839" y="5963069"/>
            <a:ext cx="7212108" cy="498315"/>
          </a:xfrm>
          <a:prstGeom prst="rect">
            <a:avLst/>
          </a:prstGeom>
        </p:spPr>
      </p:pic>
      <p:pic>
        <p:nvPicPr>
          <p:cNvPr id="11" name="Picture 10">
            <a:extLst>
              <a:ext uri="{FF2B5EF4-FFF2-40B4-BE49-F238E27FC236}">
                <a16:creationId xmlns="" xmlns:a16="http://schemas.microsoft.com/office/drawing/2014/main" id="{49A1905D-F0AE-45AA-BC4C-CBC2A7118F4C}"/>
              </a:ext>
            </a:extLst>
          </p:cNvPr>
          <p:cNvPicPr>
            <a:picLocks noChangeAspect="1"/>
          </p:cNvPicPr>
          <p:nvPr/>
        </p:nvPicPr>
        <p:blipFill>
          <a:blip r:embed="rId3"/>
          <a:stretch>
            <a:fillRect/>
          </a:stretch>
        </p:blipFill>
        <p:spPr>
          <a:xfrm>
            <a:off x="4142987" y="275735"/>
            <a:ext cx="5038488" cy="837065"/>
          </a:xfrm>
          <a:prstGeom prst="rect">
            <a:avLst/>
          </a:prstGeom>
        </p:spPr>
      </p:pic>
    </p:spTree>
    <p:extLst>
      <p:ext uri="{BB962C8B-B14F-4D97-AF65-F5344CB8AC3E}">
        <p14:creationId xmlns:p14="http://schemas.microsoft.com/office/powerpoint/2010/main" val="1046579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C425AB-633E-4FE7-9657-D3F6410EC3B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3F557-0219-4F75-94C8-670087FA32DA}" type="slidenum">
              <a:rPr lang="en-US" smtClean="0"/>
              <a:t>‹#›</a:t>
            </a:fld>
            <a:endParaRPr lang="en-US"/>
          </a:p>
        </p:txBody>
      </p:sp>
      <p:pic>
        <p:nvPicPr>
          <p:cNvPr id="7" name="Picture 6"/>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3835356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C425AB-633E-4FE7-9657-D3F6410EC3B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3F557-0219-4F75-94C8-670087FA32DA}" type="slidenum">
              <a:rPr lang="en-US" smtClean="0"/>
              <a:t>‹#›</a:t>
            </a:fld>
            <a:endParaRPr lang="en-US"/>
          </a:p>
        </p:txBody>
      </p:sp>
      <p:sp>
        <p:nvSpPr>
          <p:cNvPr id="24" name="TextBox 23"/>
          <p:cNvSpPr txBox="1"/>
          <p:nvPr/>
        </p:nvSpPr>
        <p:spPr>
          <a:xfrm>
            <a:off x="541871"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pic>
        <p:nvPicPr>
          <p:cNvPr id="10" name="Picture 9"/>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2193515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C425AB-633E-4FE7-9657-D3F6410EC3B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3F557-0219-4F75-94C8-670087FA32DA}" type="slidenum">
              <a:rPr lang="en-US" smtClean="0"/>
              <a:t>‹#›</a:t>
            </a:fld>
            <a:endParaRPr lang="en-US"/>
          </a:p>
        </p:txBody>
      </p:sp>
      <p:pic>
        <p:nvPicPr>
          <p:cNvPr id="7" name="Picture 6"/>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1591528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C425AB-633E-4FE7-9657-D3F6410EC3B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3F557-0219-4F75-94C8-670087FA32DA}" type="slidenum">
              <a:rPr lang="en-US" smtClean="0"/>
              <a:t>‹#›</a:t>
            </a:fld>
            <a:endParaRPr lang="en-US"/>
          </a:p>
        </p:txBody>
      </p:sp>
      <p:sp>
        <p:nvSpPr>
          <p:cNvPr id="24" name="TextBox 23"/>
          <p:cNvSpPr txBox="1"/>
          <p:nvPr/>
        </p:nvSpPr>
        <p:spPr>
          <a:xfrm>
            <a:off x="541871"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pic>
        <p:nvPicPr>
          <p:cNvPr id="10" name="Picture 9"/>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1975623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C425AB-633E-4FE7-9657-D3F6410EC3B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3F557-0219-4F75-94C8-670087FA32DA}" type="slidenum">
              <a:rPr lang="en-US" smtClean="0"/>
              <a:t>‹#›</a:t>
            </a:fld>
            <a:endParaRPr lang="en-US"/>
          </a:p>
        </p:txBody>
      </p:sp>
      <p:pic>
        <p:nvPicPr>
          <p:cNvPr id="8" name="Picture 7"/>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22750768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C425AB-633E-4FE7-9657-D3F6410EC3B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3F557-0219-4F75-94C8-670087FA32DA}" type="slidenum">
              <a:rPr lang="en-US" smtClean="0"/>
              <a:t>‹#›</a:t>
            </a:fld>
            <a:endParaRPr lang="en-US"/>
          </a:p>
        </p:txBody>
      </p:sp>
      <p:pic>
        <p:nvPicPr>
          <p:cNvPr id="7" name="Picture 6"/>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712216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4" y="609601"/>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1"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C425AB-633E-4FE7-9657-D3F6410EC3B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3F557-0219-4F75-94C8-670087FA32DA}" type="slidenum">
              <a:rPr lang="en-US" smtClean="0"/>
              <a:t>‹#›</a:t>
            </a:fld>
            <a:endParaRPr lang="en-US"/>
          </a:p>
        </p:txBody>
      </p:sp>
      <p:pic>
        <p:nvPicPr>
          <p:cNvPr id="7" name="Picture 6"/>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2962101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C425AB-633E-4FE7-9657-D3F6410EC3B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3F557-0219-4F75-94C8-670087FA32DA}" type="slidenum">
              <a:rPr lang="en-US" smtClean="0"/>
              <a:t>‹#›</a:t>
            </a:fld>
            <a:endParaRPr lang="en-US"/>
          </a:p>
        </p:txBody>
      </p:sp>
      <p:pic>
        <p:nvPicPr>
          <p:cNvPr id="7" name="Picture 6"/>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552631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9"/>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C425AB-633E-4FE7-9657-D3F6410EC3BA}"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A3F557-0219-4F75-94C8-670087FA32DA}" type="slidenum">
              <a:rPr lang="en-US" smtClean="0"/>
              <a:t>‹#›</a:t>
            </a:fld>
            <a:endParaRPr lang="en-US"/>
          </a:p>
        </p:txBody>
      </p:sp>
      <p:pic>
        <p:nvPicPr>
          <p:cNvPr id="7" name="Picture 6"/>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900585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5"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69" y="2160590"/>
            <a:ext cx="4184035"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C425AB-633E-4FE7-9657-D3F6410EC3BA}"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3F557-0219-4F75-94C8-670087FA32DA}" type="slidenum">
              <a:rPr lang="en-US" smtClean="0"/>
              <a:t>‹#›</a:t>
            </a:fld>
            <a:endParaRPr lang="en-US"/>
          </a:p>
        </p:txBody>
      </p:sp>
      <p:pic>
        <p:nvPicPr>
          <p:cNvPr id="8" name="Picture 7"/>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2743772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6"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6" y="2737247"/>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5" y="2737247"/>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C425AB-633E-4FE7-9657-D3F6410EC3BA}" type="datetimeFigureOut">
              <a:rPr lang="en-US" smtClean="0"/>
              <a:t>10/23/2018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A3F557-0219-4F75-94C8-670087FA32DA}" type="slidenum">
              <a:rPr lang="en-US" smtClean="0"/>
              <a:t>‹#›</a:t>
            </a:fld>
            <a:endParaRPr lang="en-US"/>
          </a:p>
        </p:txBody>
      </p:sp>
      <p:pic>
        <p:nvPicPr>
          <p:cNvPr id="10" name="Picture 9"/>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151846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C425AB-633E-4FE7-9657-D3F6410EC3BA}" type="datetimeFigureOut">
              <a:rPr lang="en-US" smtClean="0"/>
              <a:t>10/23/2018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A3F557-0219-4F75-94C8-670087FA32DA}" type="slidenum">
              <a:rPr lang="en-US" smtClean="0"/>
              <a:t>‹#›</a:t>
            </a:fld>
            <a:endParaRPr lang="en-US"/>
          </a:p>
        </p:txBody>
      </p:sp>
      <p:pic>
        <p:nvPicPr>
          <p:cNvPr id="6" name="Picture 5"/>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1926579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425AB-633E-4FE7-9657-D3F6410EC3BA}" type="datetimeFigureOut">
              <a:rPr lang="en-US" smtClean="0"/>
              <a:t>10/23/2018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A3F557-0219-4F75-94C8-670087FA32DA}" type="slidenum">
              <a:rPr lang="en-US" smtClean="0"/>
              <a:t>‹#›</a:t>
            </a:fld>
            <a:endParaRPr lang="en-US"/>
          </a:p>
        </p:txBody>
      </p:sp>
      <p:pic>
        <p:nvPicPr>
          <p:cNvPr id="5" name="Picture 4"/>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1262409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2" y="514926"/>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5"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BC425AB-633E-4FE7-9657-D3F6410EC3BA}"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3F557-0219-4F75-94C8-670087FA32DA}" type="slidenum">
              <a:rPr lang="en-US" smtClean="0"/>
              <a:t>‹#›</a:t>
            </a:fld>
            <a:endParaRPr lang="en-US"/>
          </a:p>
        </p:txBody>
      </p:sp>
      <p:pic>
        <p:nvPicPr>
          <p:cNvPr id="8" name="Picture 7"/>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2126778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5"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5"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A3F557-0219-4F75-94C8-670087FA32DA}" type="slidenum">
              <a:rPr lang="en-US" smtClean="0"/>
              <a:t>‹#›</a:t>
            </a:fld>
            <a:endParaRPr lang="en-US"/>
          </a:p>
        </p:txBody>
      </p:sp>
      <p:sp>
        <p:nvSpPr>
          <p:cNvPr id="5" name="Date Placeholder 4"/>
          <p:cNvSpPr>
            <a:spLocks noGrp="1"/>
          </p:cNvSpPr>
          <p:nvPr>
            <p:ph type="dt" sz="half" idx="10"/>
          </p:nvPr>
        </p:nvSpPr>
        <p:spPr/>
        <p:txBody>
          <a:bodyPr/>
          <a:lstStyle/>
          <a:p>
            <a:fld id="{0BC425AB-633E-4FE7-9657-D3F6410EC3BA}" type="datetimeFigureOut">
              <a:rPr lang="en-US" smtClean="0"/>
              <a:t>10/23/2018</a:t>
            </a:fld>
            <a:endParaRPr lang="en-US"/>
          </a:p>
        </p:txBody>
      </p:sp>
      <p:pic>
        <p:nvPicPr>
          <p:cNvPr id="8" name="Picture 7"/>
          <p:cNvPicPr>
            <a:picLocks noChangeAspect="1"/>
          </p:cNvPicPr>
          <p:nvPr/>
        </p:nvPicPr>
        <p:blipFill>
          <a:blip r:embed="rId2"/>
          <a:stretch>
            <a:fillRect/>
          </a:stretch>
        </p:blipFill>
        <p:spPr>
          <a:xfrm>
            <a:off x="3335409" y="6059468"/>
            <a:ext cx="1256195" cy="440956"/>
          </a:xfrm>
          <a:prstGeom prst="rect">
            <a:avLst/>
          </a:prstGeom>
        </p:spPr>
      </p:pic>
    </p:spTree>
    <p:extLst>
      <p:ext uri="{BB962C8B-B14F-4D97-AF65-F5344CB8AC3E}">
        <p14:creationId xmlns:p14="http://schemas.microsoft.com/office/powerpoint/2010/main" val="1475590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5"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5" y="2160590"/>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C425AB-633E-4FE7-9657-D3F6410EC3BA}" type="datetimeFigureOut">
              <a:rPr lang="en-US" smtClean="0"/>
              <a:t>10/23/2018</a:t>
            </a:fld>
            <a:endParaRPr lang="en-US"/>
          </a:p>
        </p:txBody>
      </p:sp>
      <p:sp>
        <p:nvSpPr>
          <p:cNvPr id="5" name="Footer Placeholder 4"/>
          <p:cNvSpPr>
            <a:spLocks noGrp="1"/>
          </p:cNvSpPr>
          <p:nvPr>
            <p:ph type="ftr" sz="quarter" idx="3"/>
          </p:nvPr>
        </p:nvSpPr>
        <p:spPr>
          <a:xfrm>
            <a:off x="677335" y="6041364"/>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4" y="6041364"/>
            <a:ext cx="683339" cy="365125"/>
          </a:xfrm>
          <a:prstGeom prst="rect">
            <a:avLst/>
          </a:prstGeom>
        </p:spPr>
        <p:txBody>
          <a:bodyPr vert="horz" lIns="91440" tIns="45720" rIns="91440" bIns="45720" rtlCol="0" anchor="ctr"/>
          <a:lstStyle>
            <a:lvl1pPr algn="r">
              <a:defRPr sz="900">
                <a:solidFill>
                  <a:schemeClr val="accent1"/>
                </a:solidFill>
              </a:defRPr>
            </a:lvl1pPr>
          </a:lstStyle>
          <a:p>
            <a:fld id="{BCA3F557-0219-4F75-94C8-670087FA32DA}" type="slidenum">
              <a:rPr lang="en-US" smtClean="0"/>
              <a:t>‹#›</a:t>
            </a:fld>
            <a:endParaRPr lang="en-US"/>
          </a:p>
        </p:txBody>
      </p:sp>
    </p:spTree>
    <p:extLst>
      <p:ext uri="{BB962C8B-B14F-4D97-AF65-F5344CB8AC3E}">
        <p14:creationId xmlns:p14="http://schemas.microsoft.com/office/powerpoint/2010/main" val="333020975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w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07067" y="3954581"/>
            <a:ext cx="7766936" cy="606729"/>
          </a:xfrm>
        </p:spPr>
        <p:txBody>
          <a:bodyPr>
            <a:normAutofit/>
          </a:bodyPr>
          <a:lstStyle/>
          <a:p>
            <a:r>
              <a:rPr lang="tr-TR" sz="3200" b="1" dirty="0" smtClean="0"/>
              <a:t>Vaka</a:t>
            </a:r>
            <a:r>
              <a:rPr lang="en-US" sz="3200" b="1" dirty="0" err="1" smtClean="0"/>
              <a:t>yla</a:t>
            </a:r>
            <a:r>
              <a:rPr lang="en-US" sz="3200" b="1" dirty="0" smtClean="0"/>
              <a:t> </a:t>
            </a:r>
            <a:r>
              <a:rPr lang="tr-TR" sz="3200" b="1" dirty="0" smtClean="0"/>
              <a:t>Öğretim Eğitimi</a:t>
            </a:r>
            <a:endParaRPr lang="en-US" sz="3200" b="1" dirty="0"/>
          </a:p>
        </p:txBody>
      </p:sp>
      <p:pic>
        <p:nvPicPr>
          <p:cNvPr id="4" name="Picture 3"/>
          <p:cNvPicPr>
            <a:picLocks noChangeAspect="1"/>
          </p:cNvPicPr>
          <p:nvPr/>
        </p:nvPicPr>
        <p:blipFill>
          <a:blip r:embed="rId2"/>
          <a:stretch>
            <a:fillRect/>
          </a:stretch>
        </p:blipFill>
        <p:spPr>
          <a:xfrm>
            <a:off x="1270535" y="1208431"/>
            <a:ext cx="7823228" cy="2746150"/>
          </a:xfrm>
          <a:prstGeom prst="rect">
            <a:avLst/>
          </a:prstGeom>
        </p:spPr>
      </p:pic>
      <p:sp>
        <p:nvSpPr>
          <p:cNvPr id="5" name="Rectangle 4"/>
          <p:cNvSpPr/>
          <p:nvPr/>
        </p:nvSpPr>
        <p:spPr>
          <a:xfrm>
            <a:off x="3048000" y="4855779"/>
            <a:ext cx="6045763" cy="812530"/>
          </a:xfrm>
          <a:prstGeom prst="rect">
            <a:avLst/>
          </a:prstGeom>
        </p:spPr>
        <p:txBody>
          <a:bodyPr wrap="square">
            <a:spAutoFit/>
          </a:bodyPr>
          <a:lstStyle/>
          <a:p>
            <a:pPr algn="r">
              <a:lnSpc>
                <a:spcPct val="130000"/>
              </a:lnSpc>
              <a:spcBef>
                <a:spcPct val="0"/>
              </a:spcBef>
            </a:pPr>
            <a:r>
              <a:rPr lang="tr-TR" altLang="en-US" dirty="0" smtClean="0"/>
              <a:t>Hazırlayan</a:t>
            </a:r>
            <a:endParaRPr lang="en-US" altLang="en-US" dirty="0"/>
          </a:p>
          <a:p>
            <a:pPr algn="r">
              <a:lnSpc>
                <a:spcPct val="130000"/>
              </a:lnSpc>
              <a:spcBef>
                <a:spcPct val="0"/>
              </a:spcBef>
            </a:pPr>
            <a:r>
              <a:rPr lang="en-US" altLang="en-US" dirty="0" err="1"/>
              <a:t>Dr</a:t>
            </a:r>
            <a:r>
              <a:rPr lang="en-US" altLang="en-US" dirty="0"/>
              <a:t> Scott Andrews</a:t>
            </a:r>
          </a:p>
        </p:txBody>
      </p:sp>
    </p:spTree>
    <p:extLst>
      <p:ext uri="{BB962C8B-B14F-4D97-AF65-F5344CB8AC3E}">
        <p14:creationId xmlns:p14="http://schemas.microsoft.com/office/powerpoint/2010/main" val="514929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Nasıl öğrendiğimize ilişkin inanışlar - Bunu da listeye ekleyebilir misin..?</a:t>
            </a:r>
            <a:endParaRPr lang="tr-TR" dirty="0"/>
          </a:p>
        </p:txBody>
      </p:sp>
      <p:sp>
        <p:nvSpPr>
          <p:cNvPr id="3" name="Content Placeholder 2"/>
          <p:cNvSpPr>
            <a:spLocks noGrp="1"/>
          </p:cNvSpPr>
          <p:nvPr>
            <p:ph idx="1"/>
          </p:nvPr>
        </p:nvSpPr>
        <p:spPr/>
        <p:txBody>
          <a:bodyPr/>
          <a:lstStyle/>
          <a:p>
            <a:pPr algn="just"/>
            <a:r>
              <a:rPr lang="tr-TR" dirty="0">
                <a:highlight>
                  <a:srgbClr val="000000">
                    <a:alpha val="0"/>
                  </a:srgbClr>
                </a:highlight>
                <a:latin typeface="Arial"/>
              </a:rPr>
              <a:t>Sadece öğrenmeye merak duyduğumuz şeyleri öğreniriz</a:t>
            </a:r>
          </a:p>
          <a:p>
            <a:pPr algn="just"/>
            <a:r>
              <a:rPr lang="tr-TR" dirty="0">
                <a:highlight>
                  <a:srgbClr val="000000">
                    <a:alpha val="0"/>
                  </a:srgbClr>
                </a:highlight>
                <a:latin typeface="Arial"/>
              </a:rPr>
              <a:t>Öğrenme, öğrenme isteğine bağlıdır</a:t>
            </a:r>
          </a:p>
          <a:p>
            <a:pPr algn="just"/>
            <a:r>
              <a:rPr lang="tr-TR" dirty="0">
                <a:highlight>
                  <a:srgbClr val="000000">
                    <a:alpha val="0"/>
                  </a:srgbClr>
                </a:highlight>
                <a:latin typeface="Arial"/>
              </a:rPr>
              <a:t>Bir durumu özgün bir şekilde yanıtlama özgürlüğümüz olduğunda en iyi şekilde öğreniriz</a:t>
            </a:r>
          </a:p>
          <a:p>
            <a:pPr algn="just"/>
            <a:r>
              <a:rPr lang="tr-TR" dirty="0">
                <a:highlight>
                  <a:srgbClr val="000000">
                    <a:alpha val="0"/>
                  </a:srgbClr>
                </a:highlight>
                <a:latin typeface="Arial"/>
              </a:rPr>
              <a:t>Öğrenme, cevapları bilmemeye bağlıdır</a:t>
            </a:r>
          </a:p>
          <a:p>
            <a:pPr algn="just"/>
            <a:r>
              <a:rPr lang="tr-TR" dirty="0">
                <a:highlight>
                  <a:srgbClr val="000000">
                    <a:alpha val="0"/>
                  </a:srgbClr>
                </a:highlight>
                <a:latin typeface="Arial"/>
              </a:rPr>
              <a:t>Hepimiz kendi tarzımızla öğreniriz</a:t>
            </a:r>
          </a:p>
          <a:p>
            <a:pPr algn="just"/>
            <a:r>
              <a:rPr lang="tr-TR" dirty="0">
                <a:highlight>
                  <a:srgbClr val="000000">
                    <a:alpha val="0"/>
                  </a:srgbClr>
                </a:highlight>
                <a:latin typeface="Arial"/>
              </a:rPr>
              <a:t>Öğrenmek, çoğunlukla duygusal bir tecrübedir</a:t>
            </a:r>
          </a:p>
          <a:p>
            <a:pPr algn="just"/>
            <a:r>
              <a:rPr lang="tr-TR" dirty="0">
                <a:highlight>
                  <a:srgbClr val="000000">
                    <a:alpha val="0"/>
                  </a:srgbClr>
                </a:highlight>
                <a:latin typeface="Arial"/>
              </a:rPr>
              <a:t>Öğrenmek değişmektir</a:t>
            </a:r>
          </a:p>
          <a:p>
            <a:endParaRPr lang="tr-TR" dirty="0"/>
          </a:p>
        </p:txBody>
      </p:sp>
      <p:pic>
        <p:nvPicPr>
          <p:cNvPr id="4" name="Picture 5" descr="BD04970_[1]"/>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a:xfrm>
            <a:off x="6705600" y="3812628"/>
            <a:ext cx="2130425" cy="1676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p:cNvSpPr>
            <a:spLocks noChangeArrowheads="1"/>
          </p:cNvSpPr>
          <p:nvPr/>
        </p:nvSpPr>
        <p:spPr>
          <a:xfrm>
            <a:off x="6323360" y="5569090"/>
            <a:ext cx="2512665" cy="244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sz="2400">
                <a:solidFill>
                  <a:schemeClr val="tx1"/>
                </a:solidFill>
                <a:effectLst/>
                <a:latin typeface="Arial" pitchFamily="34" charset="0"/>
                <a:ea typeface="ヒラギノ角ゴ Pro W3" pitchFamily="1" charset="-128"/>
              </a:defRPr>
            </a:lvl1pPr>
            <a:lvl2pPr>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lvl="1" rtl="0">
              <a:buFont typeface="Monotype Sorts" charset="0"/>
              <a:buNone/>
            </a:pPr>
            <a:r>
              <a:rPr lang="tr-TR" sz="1000" b="0" i="0" u="none" strike="noStrike" dirty="0">
                <a:effectLst/>
                <a:highlight>
                  <a:srgbClr val="000000">
                    <a:alpha val="0"/>
                  </a:srgbClr>
                </a:highlight>
                <a:latin typeface="Arial"/>
              </a:rPr>
              <a:t>J. Heath'den uyarlanmıştır (1998)</a:t>
            </a:r>
          </a:p>
        </p:txBody>
      </p:sp>
    </p:spTree>
    <p:extLst>
      <p:ext uri="{BB962C8B-B14F-4D97-AF65-F5344CB8AC3E}">
        <p14:creationId xmlns:p14="http://schemas.microsoft.com/office/powerpoint/2010/main" val="367343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Vaka yönteminin diğer yararları</a:t>
            </a:r>
            <a:endParaRPr lang="tr-TR" dirty="0"/>
          </a:p>
        </p:txBody>
      </p:sp>
      <p:sp>
        <p:nvSpPr>
          <p:cNvPr id="3" name="Content Placeholder 2"/>
          <p:cNvSpPr>
            <a:spLocks noGrp="1"/>
          </p:cNvSpPr>
          <p:nvPr>
            <p:ph idx="1"/>
          </p:nvPr>
        </p:nvSpPr>
        <p:spPr/>
        <p:txBody>
          <a:bodyPr>
            <a:normAutofit fontScale="92500" lnSpcReduction="10000"/>
          </a:bodyPr>
          <a:lstStyle/>
          <a:p>
            <a:pPr algn="just">
              <a:lnSpc>
                <a:spcPct val="80000"/>
              </a:lnSpc>
            </a:pPr>
            <a:r>
              <a:rPr lang="tr-TR" dirty="0">
                <a:highlight>
                  <a:srgbClr val="000000">
                    <a:alpha val="0"/>
                  </a:srgbClr>
                </a:highlight>
                <a:latin typeface="Arial"/>
              </a:rPr>
              <a:t>Yeni fikirler keşfetmek, ilişkileri tanımlamak, kuramları test etmek, hipotezleri formüle etmek için bir bağlam sağlar.</a:t>
            </a:r>
          </a:p>
          <a:p>
            <a:pPr algn="just">
              <a:lnSpc>
                <a:spcPct val="80000"/>
              </a:lnSpc>
              <a:buNone/>
            </a:pPr>
            <a:endParaRPr lang="en-GB" altLang="en-US" sz="1200" dirty="0"/>
          </a:p>
          <a:p>
            <a:pPr algn="just">
              <a:lnSpc>
                <a:spcPct val="80000"/>
              </a:lnSpc>
            </a:pPr>
            <a:r>
              <a:rPr lang="tr-TR" dirty="0">
                <a:highlight>
                  <a:srgbClr val="000000">
                    <a:alpha val="0"/>
                  </a:srgbClr>
                </a:highlight>
                <a:latin typeface="Arial"/>
              </a:rPr>
              <a:t>Öğrencilerin çalıştıkları alanı daha geniş bir bağlamdan görmelerini sağlar.</a:t>
            </a:r>
          </a:p>
          <a:p>
            <a:pPr algn="just">
              <a:lnSpc>
                <a:spcPct val="80000"/>
              </a:lnSpc>
              <a:buNone/>
            </a:pPr>
            <a:endParaRPr lang="en-GB" altLang="en-US" sz="1200" dirty="0"/>
          </a:p>
          <a:p>
            <a:pPr algn="just">
              <a:lnSpc>
                <a:spcPct val="80000"/>
              </a:lnSpc>
            </a:pPr>
            <a:r>
              <a:rPr lang="tr-TR" dirty="0">
                <a:highlight>
                  <a:srgbClr val="000000">
                    <a:alpha val="0"/>
                  </a:srgbClr>
                </a:highlight>
                <a:latin typeface="Arial"/>
              </a:rPr>
              <a:t>Yüzeysel öğrenme yerine derin öğrenme sağlar.</a:t>
            </a:r>
          </a:p>
          <a:p>
            <a:pPr algn="just">
              <a:lnSpc>
                <a:spcPct val="80000"/>
              </a:lnSpc>
              <a:buNone/>
            </a:pPr>
            <a:endParaRPr lang="en-GB" altLang="en-US" sz="1200" dirty="0"/>
          </a:p>
          <a:p>
            <a:pPr algn="just">
              <a:lnSpc>
                <a:spcPct val="80000"/>
              </a:lnSpc>
            </a:pPr>
            <a:r>
              <a:rPr lang="tr-TR" dirty="0">
                <a:highlight>
                  <a:srgbClr val="000000">
                    <a:alpha val="0"/>
                  </a:srgbClr>
                </a:highlight>
                <a:latin typeface="Arial"/>
              </a:rPr>
              <a:t>Sentez, analiz, değerlendirme, muhakeme, sorun çözme ve </a:t>
            </a:r>
          </a:p>
          <a:p>
            <a:pPr algn="just">
              <a:lnSpc>
                <a:spcPct val="80000"/>
              </a:lnSpc>
              <a:buNone/>
            </a:pPr>
            <a:r>
              <a:rPr lang="tr-TR" dirty="0">
                <a:highlight>
                  <a:srgbClr val="000000">
                    <a:alpha val="0"/>
                  </a:srgbClr>
                </a:highlight>
                <a:latin typeface="Arial"/>
              </a:rPr>
              <a:t>     iletişim yeteneklerinin gelişmesini sağlar.</a:t>
            </a:r>
          </a:p>
          <a:p>
            <a:pPr algn="just">
              <a:lnSpc>
                <a:spcPct val="80000"/>
              </a:lnSpc>
              <a:buNone/>
            </a:pPr>
            <a:endParaRPr lang="en-GB" altLang="en-US" sz="1200" dirty="0"/>
          </a:p>
          <a:p>
            <a:pPr algn="just">
              <a:lnSpc>
                <a:spcPct val="80000"/>
              </a:lnSpc>
            </a:pPr>
            <a:r>
              <a:rPr lang="tr-TR" dirty="0">
                <a:highlight>
                  <a:srgbClr val="000000">
                    <a:alpha val="0"/>
                  </a:srgbClr>
                </a:highlight>
                <a:latin typeface="Arial"/>
              </a:rPr>
              <a:t>Bireyler arası becerileri, ekip </a:t>
            </a:r>
            <a:r>
              <a:rPr lang="tr-TR" dirty="0" smtClean="0">
                <a:highlight>
                  <a:srgbClr val="000000">
                    <a:alpha val="0"/>
                  </a:srgbClr>
                </a:highlight>
                <a:latin typeface="Arial"/>
              </a:rPr>
              <a:t>çalışmasını geliştirir</a:t>
            </a:r>
            <a:r>
              <a:rPr lang="tr-TR" dirty="0">
                <a:highlight>
                  <a:srgbClr val="000000">
                    <a:alpha val="0"/>
                  </a:srgbClr>
                </a:highlight>
                <a:latin typeface="Arial"/>
              </a:rPr>
              <a:t>. </a:t>
            </a:r>
          </a:p>
          <a:p>
            <a:pPr algn="just">
              <a:lnSpc>
                <a:spcPct val="80000"/>
              </a:lnSpc>
              <a:buNone/>
            </a:pPr>
            <a:endParaRPr lang="en-GB" altLang="en-US" sz="1200" dirty="0"/>
          </a:p>
          <a:p>
            <a:pPr algn="just">
              <a:lnSpc>
                <a:spcPct val="80000"/>
              </a:lnSpc>
            </a:pPr>
            <a:r>
              <a:rPr lang="tr-TR" dirty="0">
                <a:highlight>
                  <a:srgbClr val="000000">
                    <a:alpha val="0"/>
                  </a:srgbClr>
                </a:highlight>
                <a:latin typeface="Arial"/>
              </a:rPr>
              <a:t>Katılımı ve motivasyonu artırır         </a:t>
            </a:r>
          </a:p>
          <a:p>
            <a:pPr algn="just">
              <a:lnSpc>
                <a:spcPct val="80000"/>
              </a:lnSpc>
              <a:buNone/>
            </a:pPr>
            <a:r>
              <a:rPr lang="tr-TR" dirty="0">
                <a:highlight>
                  <a:srgbClr val="000000">
                    <a:alpha val="0"/>
                  </a:srgbClr>
                </a:highlight>
                <a:latin typeface="Arial"/>
              </a:rPr>
              <a:t>     - daha eğlenceli bir öğrenme tecrübesi.</a:t>
            </a:r>
          </a:p>
          <a:p>
            <a:endParaRPr lang="tr-TR"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6099944" y="4824248"/>
            <a:ext cx="2740572" cy="14307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343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solidFill>
                  <a:srgbClr val="2D2D8A"/>
                </a:solidFill>
                <a:highlight>
                  <a:srgbClr val="000000">
                    <a:alpha val="0"/>
                  </a:srgbClr>
                </a:highlight>
                <a:latin typeface="Arial"/>
              </a:rPr>
              <a:t>Vaka yöntemi, tüm öğretme ve öğrenme sorunlarına çözüm değildir. Aşağıdaki diğer etmenler de göz önünde bulundurulmalıdır:</a:t>
            </a:r>
            <a:endParaRPr lang="tr-TR" dirty="0"/>
          </a:p>
        </p:txBody>
      </p:sp>
      <p:pic>
        <p:nvPicPr>
          <p:cNvPr id="4" name="Picture 4" descr="j0237769[1]"/>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a:xfrm>
            <a:off x="3824288" y="2708275"/>
            <a:ext cx="2105025" cy="2449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p:nvSpPr>
        <p:spPr>
          <a:xfrm>
            <a:off x="6761888" y="2636838"/>
            <a:ext cx="1408249" cy="1006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eaLnBrk="1" hangingPunct="1"/>
            <a:r>
              <a:rPr lang="tr-TR" sz="2000" b="1" i="0" u="none" strike="noStrike">
                <a:effectLst/>
                <a:highlight>
                  <a:srgbClr val="000000">
                    <a:alpha val="0"/>
                  </a:srgbClr>
                </a:highlight>
                <a:latin typeface="Arial"/>
              </a:rPr>
              <a:t>Öğrenci </a:t>
            </a:r>
          </a:p>
          <a:p>
            <a:pPr algn="ctr" rtl="0" eaLnBrk="1" hangingPunct="1"/>
            <a:r>
              <a:rPr lang="tr-TR" sz="2000" b="1" i="0" u="none" strike="noStrike">
                <a:effectLst/>
                <a:highlight>
                  <a:srgbClr val="000000">
                    <a:alpha val="0"/>
                  </a:srgbClr>
                </a:highlight>
                <a:latin typeface="Arial"/>
              </a:rPr>
              <a:t>özellikleri </a:t>
            </a:r>
          </a:p>
          <a:p>
            <a:pPr algn="ctr" rtl="0" eaLnBrk="1" hangingPunct="1"/>
            <a:r>
              <a:rPr lang="tr-TR" sz="2000" b="1" i="0" u="none" strike="noStrike">
                <a:effectLst/>
                <a:highlight>
                  <a:srgbClr val="000000">
                    <a:alpha val="0"/>
                  </a:srgbClr>
                </a:highlight>
                <a:latin typeface="Arial"/>
              </a:rPr>
              <a:t>ve algısı</a:t>
            </a:r>
          </a:p>
        </p:txBody>
      </p:sp>
      <p:sp>
        <p:nvSpPr>
          <p:cNvPr id="6" name="Text Box 6"/>
          <p:cNvSpPr txBox="1">
            <a:spLocks noChangeArrowheads="1"/>
          </p:cNvSpPr>
          <p:nvPr/>
        </p:nvSpPr>
        <p:spPr>
          <a:xfrm>
            <a:off x="1742254" y="2420938"/>
            <a:ext cx="1327206" cy="1006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eaLnBrk="1" hangingPunct="1"/>
            <a:r>
              <a:rPr lang="tr-TR" sz="2000" b="1" i="0" u="none" strike="noStrike" dirty="0">
                <a:effectLst/>
                <a:highlight>
                  <a:srgbClr val="000000">
                    <a:alpha val="0"/>
                  </a:srgbClr>
                </a:highlight>
                <a:latin typeface="Arial"/>
              </a:rPr>
              <a:t>Belirli </a:t>
            </a:r>
          </a:p>
          <a:p>
            <a:pPr algn="ctr" rtl="0" eaLnBrk="1" hangingPunct="1"/>
            <a:r>
              <a:rPr lang="tr-TR" sz="2000" b="1" i="0" u="none" strike="noStrike" dirty="0">
                <a:effectLst/>
                <a:highlight>
                  <a:srgbClr val="000000">
                    <a:alpha val="0"/>
                  </a:srgbClr>
                </a:highlight>
                <a:latin typeface="Arial"/>
              </a:rPr>
              <a:t>öğrenme </a:t>
            </a:r>
          </a:p>
          <a:p>
            <a:pPr algn="ctr" rtl="0" eaLnBrk="1" hangingPunct="1"/>
            <a:r>
              <a:rPr lang="tr-TR" sz="2000" b="1" i="0" u="none" strike="noStrike" dirty="0">
                <a:effectLst/>
                <a:highlight>
                  <a:srgbClr val="000000">
                    <a:alpha val="0"/>
                  </a:srgbClr>
                </a:highlight>
                <a:latin typeface="Arial"/>
              </a:rPr>
              <a:t>hedefleri</a:t>
            </a:r>
          </a:p>
        </p:txBody>
      </p:sp>
      <p:sp>
        <p:nvSpPr>
          <p:cNvPr id="7" name="Text Box 7"/>
          <p:cNvSpPr txBox="1">
            <a:spLocks noChangeArrowheads="1"/>
          </p:cNvSpPr>
          <p:nvPr/>
        </p:nvSpPr>
        <p:spPr>
          <a:xfrm>
            <a:off x="1215189" y="3933825"/>
            <a:ext cx="1355809" cy="7017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eaLnBrk="1" hangingPunct="1"/>
            <a:r>
              <a:rPr lang="tr-TR" sz="2000" b="1" i="0" u="none" strike="noStrike">
                <a:effectLst/>
                <a:highlight>
                  <a:srgbClr val="000000">
                    <a:alpha val="0"/>
                  </a:srgbClr>
                </a:highlight>
                <a:latin typeface="Arial"/>
              </a:rPr>
              <a:t>Mevcut </a:t>
            </a:r>
          </a:p>
          <a:p>
            <a:pPr algn="ctr" rtl="0" eaLnBrk="1" hangingPunct="1"/>
            <a:r>
              <a:rPr lang="tr-TR" sz="2000" b="1" i="0" u="none" strike="noStrike">
                <a:effectLst/>
                <a:highlight>
                  <a:srgbClr val="000000">
                    <a:alpha val="0"/>
                  </a:srgbClr>
                </a:highlight>
                <a:latin typeface="Arial"/>
              </a:rPr>
              <a:t>kaynaklar</a:t>
            </a:r>
          </a:p>
        </p:txBody>
      </p:sp>
      <p:sp>
        <p:nvSpPr>
          <p:cNvPr id="8" name="Text Box 8"/>
          <p:cNvSpPr txBox="1">
            <a:spLocks noChangeArrowheads="1"/>
          </p:cNvSpPr>
          <p:nvPr/>
        </p:nvSpPr>
        <p:spPr>
          <a:xfrm>
            <a:off x="6018648" y="5013325"/>
            <a:ext cx="2873832" cy="7078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eaLnBrk="1" hangingPunct="1"/>
            <a:r>
              <a:rPr lang="tr-TR" sz="2000" b="1" i="0" u="none" strike="noStrike" dirty="0">
                <a:effectLst/>
                <a:highlight>
                  <a:srgbClr val="000000">
                    <a:alpha val="0"/>
                  </a:srgbClr>
                </a:highlight>
                <a:latin typeface="Arial"/>
              </a:rPr>
              <a:t>Personelin </a:t>
            </a:r>
            <a:r>
              <a:rPr lang="tr-TR" sz="2000" b="1" i="0" u="none" strike="noStrike" dirty="0" smtClean="0">
                <a:effectLst/>
                <a:highlight>
                  <a:srgbClr val="000000">
                    <a:alpha val="0"/>
                  </a:srgbClr>
                </a:highlight>
                <a:latin typeface="Arial"/>
              </a:rPr>
              <a:t>yetenek</a:t>
            </a:r>
            <a:endParaRPr lang="tr-TR" sz="2000" b="1" i="0" u="none" strike="noStrike" dirty="0">
              <a:effectLst/>
              <a:highlight>
                <a:srgbClr val="000000">
                  <a:alpha val="0"/>
                </a:srgbClr>
              </a:highlight>
              <a:latin typeface="Arial"/>
            </a:endParaRPr>
          </a:p>
          <a:p>
            <a:pPr algn="ctr" rtl="0" eaLnBrk="1" hangingPunct="1"/>
            <a:r>
              <a:rPr lang="tr-TR" sz="2000" b="1" i="0" u="none" strike="noStrike" dirty="0">
                <a:effectLst/>
                <a:highlight>
                  <a:srgbClr val="000000">
                    <a:alpha val="0"/>
                  </a:srgbClr>
                </a:highlight>
                <a:latin typeface="Arial"/>
              </a:rPr>
              <a:t>algısı</a:t>
            </a:r>
            <a:r>
              <a:rPr lang="tr-TR" sz="2000" b="1" i="0" u="none" strike="noStrike" dirty="0" smtClean="0">
                <a:effectLst/>
                <a:highlight>
                  <a:srgbClr val="000000">
                    <a:alpha val="0"/>
                  </a:srgbClr>
                </a:highlight>
                <a:latin typeface="Arial"/>
              </a:rPr>
              <a:t>, tercihleri</a:t>
            </a:r>
            <a:endParaRPr lang="tr-TR" sz="2000" b="1" i="0" u="none" strike="noStrike" dirty="0">
              <a:effectLst/>
              <a:highlight>
                <a:srgbClr val="000000">
                  <a:alpha val="0"/>
                </a:srgbClr>
              </a:highlight>
              <a:latin typeface="Arial"/>
            </a:endParaRPr>
          </a:p>
        </p:txBody>
      </p:sp>
      <p:sp>
        <p:nvSpPr>
          <p:cNvPr id="9" name="Text Box 9"/>
          <p:cNvSpPr txBox="1">
            <a:spLocks noChangeArrowheads="1"/>
          </p:cNvSpPr>
          <p:nvPr/>
        </p:nvSpPr>
        <p:spPr>
          <a:xfrm>
            <a:off x="1172841" y="5229225"/>
            <a:ext cx="3505845" cy="7017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eaLnBrk="1" hangingPunct="1"/>
            <a:r>
              <a:rPr lang="tr-TR" sz="2000" b="1" i="0" u="none" strike="noStrike">
                <a:effectLst/>
                <a:highlight>
                  <a:srgbClr val="000000">
                    <a:alpha val="0"/>
                  </a:srgbClr>
                </a:highlight>
                <a:latin typeface="Arial"/>
              </a:rPr>
              <a:t>Kuruluşa ait</a:t>
            </a:r>
          </a:p>
          <a:p>
            <a:pPr algn="ctr" rtl="0" eaLnBrk="1" hangingPunct="1"/>
            <a:r>
              <a:rPr lang="tr-TR" sz="2000" b="1" i="0" u="none" strike="noStrike">
                <a:effectLst/>
                <a:highlight>
                  <a:srgbClr val="000000">
                    <a:alpha val="0"/>
                  </a:srgbClr>
                </a:highlight>
                <a:latin typeface="Arial"/>
              </a:rPr>
              <a:t>   çevre / strateji / politikalar</a:t>
            </a:r>
          </a:p>
        </p:txBody>
      </p:sp>
    </p:spTree>
    <p:extLst>
      <p:ext uri="{BB962C8B-B14F-4D97-AF65-F5344CB8AC3E}">
        <p14:creationId xmlns:p14="http://schemas.microsoft.com/office/powerpoint/2010/main" val="367343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400" b="1" dirty="0">
                <a:solidFill>
                  <a:srgbClr val="2D2D8A"/>
                </a:solidFill>
                <a:highlight>
                  <a:srgbClr val="000000">
                    <a:alpha val="0"/>
                  </a:srgbClr>
                </a:highlight>
                <a:latin typeface="Arial"/>
              </a:rPr>
              <a:t>Hepimiz farklı şekillerde öğreniriz. Vaka yöntemi; girdi, keşif ve düşünce yollarından faydalanarak öğrenmeyi teşvik eden programlar geliştirmemizi sağlar</a:t>
            </a:r>
            <a:endParaRPr lang="tr-TR" sz="2400" dirty="0"/>
          </a:p>
        </p:txBody>
      </p:sp>
      <p:sp>
        <p:nvSpPr>
          <p:cNvPr id="4" name="Line 16"/>
          <p:cNvSpPr>
            <a:spLocks noChangeShapeType="1"/>
          </p:cNvSpPr>
          <p:nvPr/>
        </p:nvSpPr>
        <p:spPr>
          <a:xfrm>
            <a:off x="4787900" y="2695575"/>
            <a:ext cx="0" cy="3435350"/>
          </a:xfrm>
          <a:prstGeom prst="line">
            <a:avLst/>
          </a:prstGeom>
          <a:noFill/>
          <a:ln w="38100">
            <a:solidFill>
              <a:srgbClr val="000000"/>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5" name="Oval 4"/>
          <p:cNvSpPr>
            <a:spLocks noChangeArrowheads="1"/>
          </p:cNvSpPr>
          <p:nvPr/>
        </p:nvSpPr>
        <p:spPr>
          <a:xfrm>
            <a:off x="1758950" y="3365500"/>
            <a:ext cx="3224213" cy="2044700"/>
          </a:xfrm>
          <a:prstGeom prst="ellipse">
            <a:avLst/>
          </a:prstGeom>
          <a:noFill/>
          <a:ln w="12700">
            <a:solidFill>
              <a:srgbClr val="000000"/>
            </a:solidFill>
            <a:round/>
          </a:ln>
          <a:effectLst/>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endParaRPr lang="en-GB" altLang="en-US" sz="2000">
              <a:effectLst/>
            </a:endParaRPr>
          </a:p>
        </p:txBody>
      </p:sp>
      <p:sp>
        <p:nvSpPr>
          <p:cNvPr id="6" name="Oval 5"/>
          <p:cNvSpPr>
            <a:spLocks noChangeArrowheads="1"/>
          </p:cNvSpPr>
          <p:nvPr/>
        </p:nvSpPr>
        <p:spPr>
          <a:xfrm>
            <a:off x="4643438" y="3546475"/>
            <a:ext cx="3225800" cy="2044700"/>
          </a:xfrm>
          <a:prstGeom prst="ellipse">
            <a:avLst/>
          </a:prstGeom>
          <a:noFill/>
          <a:ln w="12700">
            <a:solidFill>
              <a:srgbClr val="000000"/>
            </a:solidFill>
            <a:round/>
          </a:ln>
          <a:effectLst/>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endParaRPr lang="en-GB" altLang="en-US" sz="2000">
              <a:effectLst/>
            </a:endParaRPr>
          </a:p>
        </p:txBody>
      </p:sp>
      <p:sp>
        <p:nvSpPr>
          <p:cNvPr id="7" name="Oval 6"/>
          <p:cNvSpPr>
            <a:spLocks noChangeArrowheads="1"/>
          </p:cNvSpPr>
          <p:nvPr/>
        </p:nvSpPr>
        <p:spPr>
          <a:xfrm>
            <a:off x="4500563" y="4003675"/>
            <a:ext cx="554037" cy="1054100"/>
          </a:xfrm>
          <a:prstGeom prst="ellipse">
            <a:avLst/>
          </a:prstGeom>
          <a:solidFill>
            <a:srgbClr val="FF0000"/>
          </a:solidFill>
          <a:ln w="12700">
            <a:solidFill>
              <a:srgbClr val="FF0000"/>
            </a:solidFill>
            <a:round/>
          </a:ln>
          <a:effectLst/>
        </p:spPr>
        <p:txBody>
          <a:bodyPr wrap="none" anchor="ct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a:endParaRPr lang="en-GB" altLang="en-US" sz="1800">
              <a:solidFill>
                <a:srgbClr val="FF0000"/>
              </a:solidFill>
              <a:effectLst/>
            </a:endParaRPr>
          </a:p>
        </p:txBody>
      </p:sp>
      <p:sp>
        <p:nvSpPr>
          <p:cNvPr id="8" name="Line 17"/>
          <p:cNvSpPr>
            <a:spLocks noChangeShapeType="1"/>
          </p:cNvSpPr>
          <p:nvPr/>
        </p:nvSpPr>
        <p:spPr>
          <a:xfrm flipH="1" flipV="1">
            <a:off x="4757738" y="4618038"/>
            <a:ext cx="881062" cy="1430337"/>
          </a:xfrm>
          <a:prstGeom prst="line">
            <a:avLst/>
          </a:prstGeom>
          <a:noFill/>
          <a:ln w="38100">
            <a:solidFill>
              <a:srgbClr val="000000"/>
            </a:solidFill>
            <a:round/>
            <a:tailEnd type="triangle" w="med" len="me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9" name="Rectangle 9"/>
          <p:cNvSpPr>
            <a:spLocks noChangeArrowheads="1"/>
          </p:cNvSpPr>
          <p:nvPr/>
        </p:nvSpPr>
        <p:spPr>
          <a:xfrm>
            <a:off x="2362200" y="3914775"/>
            <a:ext cx="1993034" cy="3356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a:r>
              <a:rPr lang="tr-TR" sz="1600" b="1" i="1" u="none" strike="noStrike">
                <a:effectLst/>
                <a:highlight>
                  <a:srgbClr val="000000">
                    <a:alpha val="0"/>
                  </a:srgbClr>
                </a:highlight>
                <a:latin typeface="Arial"/>
              </a:rPr>
              <a:t>Kavramsallaştırma</a:t>
            </a:r>
          </a:p>
        </p:txBody>
      </p:sp>
      <p:sp>
        <p:nvSpPr>
          <p:cNvPr id="10" name="Rectangle 10"/>
          <p:cNvSpPr>
            <a:spLocks noChangeArrowheads="1"/>
          </p:cNvSpPr>
          <p:nvPr/>
        </p:nvSpPr>
        <p:spPr>
          <a:xfrm>
            <a:off x="2454275" y="4905375"/>
            <a:ext cx="1697463" cy="3356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a:r>
              <a:rPr lang="tr-TR" sz="1600" b="1" i="1" u="none" strike="noStrike">
                <a:effectLst/>
                <a:highlight>
                  <a:srgbClr val="000000">
                    <a:alpha val="0"/>
                  </a:srgbClr>
                </a:highlight>
                <a:latin typeface="Arial"/>
              </a:rPr>
              <a:t>Hipotez kurmak</a:t>
            </a:r>
          </a:p>
        </p:txBody>
      </p:sp>
      <p:sp>
        <p:nvSpPr>
          <p:cNvPr id="11" name="Rectangle 11"/>
          <p:cNvSpPr>
            <a:spLocks noChangeArrowheads="1"/>
          </p:cNvSpPr>
          <p:nvPr/>
        </p:nvSpPr>
        <p:spPr>
          <a:xfrm>
            <a:off x="5715000" y="3914775"/>
            <a:ext cx="1408249" cy="3356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eaLnBrk="1" hangingPunct="1">
              <a:spcBef>
                <a:spcPct val="20000"/>
              </a:spcBef>
            </a:pPr>
            <a:r>
              <a:rPr lang="tr-TR" sz="1600" b="1" i="1" u="none" strike="noStrike">
                <a:effectLst/>
                <a:highlight>
                  <a:srgbClr val="000000">
                    <a:alpha val="0"/>
                  </a:srgbClr>
                </a:highlight>
                <a:latin typeface="Arial"/>
              </a:rPr>
              <a:t>Geri Bildirim</a:t>
            </a:r>
          </a:p>
        </p:txBody>
      </p:sp>
      <p:sp>
        <p:nvSpPr>
          <p:cNvPr id="12" name="Rectangle 12"/>
          <p:cNvSpPr>
            <a:spLocks noChangeArrowheads="1"/>
          </p:cNvSpPr>
          <p:nvPr/>
        </p:nvSpPr>
        <p:spPr>
          <a:xfrm>
            <a:off x="5867400" y="4949825"/>
            <a:ext cx="782149" cy="3356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a:r>
              <a:rPr lang="tr-TR" sz="1600" b="1" i="1" u="none" strike="noStrike">
                <a:effectLst/>
                <a:highlight>
                  <a:srgbClr val="000000">
                    <a:alpha val="0"/>
                  </a:srgbClr>
                </a:highlight>
                <a:latin typeface="Arial"/>
              </a:rPr>
              <a:t>Eylem</a:t>
            </a:r>
          </a:p>
        </p:txBody>
      </p:sp>
      <p:sp>
        <p:nvSpPr>
          <p:cNvPr id="13" name="Line 14"/>
          <p:cNvSpPr>
            <a:spLocks noChangeShapeType="1"/>
          </p:cNvSpPr>
          <p:nvPr/>
        </p:nvSpPr>
        <p:spPr>
          <a:xfrm>
            <a:off x="3276600" y="3381375"/>
            <a:ext cx="152400" cy="15240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14" name="Line 15"/>
          <p:cNvSpPr>
            <a:spLocks noChangeShapeType="1"/>
          </p:cNvSpPr>
          <p:nvPr/>
        </p:nvSpPr>
        <p:spPr>
          <a:xfrm flipH="1">
            <a:off x="3276600" y="3533775"/>
            <a:ext cx="152400" cy="15240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15" name="Rectangle 16"/>
          <p:cNvSpPr>
            <a:spLocks noChangeArrowheads="1"/>
          </p:cNvSpPr>
          <p:nvPr/>
        </p:nvSpPr>
        <p:spPr>
          <a:xfrm>
            <a:off x="2667000" y="2695575"/>
            <a:ext cx="1184188" cy="6590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eaLnBrk="1" hangingPunct="1">
              <a:spcBef>
                <a:spcPct val="20000"/>
              </a:spcBef>
            </a:pPr>
            <a:r>
              <a:rPr lang="tr-TR" sz="1800" b="1" i="1" u="none" strike="noStrike">
                <a:effectLst/>
                <a:highlight>
                  <a:srgbClr val="000000">
                    <a:alpha val="0"/>
                  </a:srgbClr>
                </a:highlight>
                <a:latin typeface="Arial"/>
              </a:rPr>
              <a:t>İç Dünya</a:t>
            </a:r>
          </a:p>
          <a:p>
            <a:pPr rtl="0" eaLnBrk="1" hangingPunct="1">
              <a:spcBef>
                <a:spcPct val="20000"/>
              </a:spcBef>
            </a:pPr>
            <a:r>
              <a:rPr lang="tr-TR" sz="1600" b="1" i="0" u="none" strike="noStrike">
                <a:solidFill>
                  <a:srgbClr val="FF0000"/>
                </a:solidFill>
                <a:effectLst/>
                <a:highlight>
                  <a:srgbClr val="000000">
                    <a:alpha val="0"/>
                  </a:srgbClr>
                </a:highlight>
                <a:latin typeface="Arial"/>
              </a:rPr>
              <a:t>DÜŞÜNCE</a:t>
            </a:r>
          </a:p>
        </p:txBody>
      </p:sp>
      <p:sp>
        <p:nvSpPr>
          <p:cNvPr id="16" name="Rectangle 17"/>
          <p:cNvSpPr>
            <a:spLocks noChangeArrowheads="1"/>
          </p:cNvSpPr>
          <p:nvPr/>
        </p:nvSpPr>
        <p:spPr>
          <a:xfrm>
            <a:off x="5486400" y="2695575"/>
            <a:ext cx="1301780" cy="6590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eaLnBrk="1" hangingPunct="1">
              <a:spcBef>
                <a:spcPct val="20000"/>
              </a:spcBef>
            </a:pPr>
            <a:r>
              <a:rPr lang="tr-TR" sz="1800" b="1" i="1" u="none" strike="noStrike">
                <a:effectLst/>
                <a:highlight>
                  <a:srgbClr val="000000">
                    <a:alpha val="0"/>
                  </a:srgbClr>
                </a:highlight>
                <a:latin typeface="Arial"/>
              </a:rPr>
              <a:t>Dış Dünya</a:t>
            </a:r>
          </a:p>
          <a:p>
            <a:pPr rtl="0" eaLnBrk="1" hangingPunct="1">
              <a:spcBef>
                <a:spcPct val="20000"/>
              </a:spcBef>
            </a:pPr>
            <a:r>
              <a:rPr lang="tr-TR" sz="1600" b="1" i="0" u="none" strike="noStrike">
                <a:solidFill>
                  <a:srgbClr val="FF0000"/>
                </a:solidFill>
                <a:effectLst/>
                <a:highlight>
                  <a:srgbClr val="000000">
                    <a:alpha val="0"/>
                  </a:srgbClr>
                </a:highlight>
                <a:latin typeface="Arial"/>
              </a:rPr>
              <a:t>KEŞİF</a:t>
            </a:r>
          </a:p>
        </p:txBody>
      </p:sp>
      <p:cxnSp>
        <p:nvCxnSpPr>
          <p:cNvPr id="17" name="AutoShape 18"/>
          <p:cNvCxnSpPr>
            <a:cxnSpLocks noChangeShapeType="1"/>
            <a:stCxn id="6" idx="0"/>
            <a:endCxn id="6" idx="0"/>
          </p:cNvCxnSpPr>
          <p:nvPr/>
        </p:nvCxnSpPr>
        <p:spPr>
          <a:xfrm>
            <a:off x="6256338" y="3546475"/>
            <a:ext cx="0" cy="0"/>
          </a:xfrm>
          <a:prstGeom prst="straightConnector1">
            <a:avLst/>
          </a:prstGeom>
          <a:noFill/>
          <a:ln w="9525">
            <a:solidFill>
              <a:schemeClr val="tx1"/>
            </a:solidFill>
            <a:round/>
          </a:ln>
          <a:effectLst/>
          <a:extLst>
            <a:ext uri="{909E8E84-426E-40DD-AFC4-6F175D3DCCD1}">
              <a14:hiddenFill xmlns:a14="http://schemas.microsoft.com/office/drawing/2010/main">
                <a:noFill/>
              </a14:hiddenFill>
            </a:ext>
          </a:extLst>
        </p:spPr>
      </p:cxnSp>
      <p:sp>
        <p:nvSpPr>
          <p:cNvPr id="18" name="Line 19"/>
          <p:cNvSpPr>
            <a:spLocks noChangeShapeType="1"/>
          </p:cNvSpPr>
          <p:nvPr/>
        </p:nvSpPr>
        <p:spPr>
          <a:xfrm flipH="1">
            <a:off x="6248400" y="3381375"/>
            <a:ext cx="152400" cy="15240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19" name="Line 20"/>
          <p:cNvSpPr>
            <a:spLocks noChangeShapeType="1"/>
          </p:cNvSpPr>
          <p:nvPr/>
        </p:nvSpPr>
        <p:spPr>
          <a:xfrm flipH="1">
            <a:off x="3276600" y="5438775"/>
            <a:ext cx="152400" cy="15240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20" name="Line 21"/>
          <p:cNvSpPr>
            <a:spLocks noChangeShapeType="1"/>
          </p:cNvSpPr>
          <p:nvPr/>
        </p:nvSpPr>
        <p:spPr>
          <a:xfrm>
            <a:off x="6248400" y="3533775"/>
            <a:ext cx="152400" cy="15240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21" name="Line 22"/>
          <p:cNvSpPr>
            <a:spLocks noChangeShapeType="1"/>
          </p:cNvSpPr>
          <p:nvPr/>
        </p:nvSpPr>
        <p:spPr>
          <a:xfrm>
            <a:off x="3276600" y="5591175"/>
            <a:ext cx="152400" cy="15240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22" name="Line 23"/>
          <p:cNvSpPr>
            <a:spLocks noChangeShapeType="1"/>
          </p:cNvSpPr>
          <p:nvPr/>
        </p:nvSpPr>
        <p:spPr>
          <a:xfrm>
            <a:off x="6172200" y="5438775"/>
            <a:ext cx="152400" cy="15240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23" name="Line 24"/>
          <p:cNvSpPr>
            <a:spLocks noChangeShapeType="1"/>
          </p:cNvSpPr>
          <p:nvPr/>
        </p:nvSpPr>
        <p:spPr>
          <a:xfrm flipV="1">
            <a:off x="6172200" y="5591175"/>
            <a:ext cx="152400" cy="15240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24" name="Rectangle 25"/>
          <p:cNvSpPr txBox="1">
            <a:spLocks noChangeArrowheads="1"/>
          </p:cNvSpPr>
          <p:nvPr/>
        </p:nvSpPr>
        <p:spPr>
          <a:xfrm>
            <a:off x="1066800" y="2057400"/>
            <a:ext cx="4714875" cy="712788"/>
          </a:xfrm>
          <a:prstGeom prst="rect">
            <a:avLst/>
          </a:prstGeom>
          <a:noFill/>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Tx/>
              <a:buNone/>
            </a:pPr>
            <a:r>
              <a:rPr lang="tr-TR" sz="2000" smtClean="0">
                <a:highlight>
                  <a:srgbClr val="000000">
                    <a:alpha val="0"/>
                  </a:srgbClr>
                </a:highlight>
                <a:latin typeface="Arial"/>
              </a:rPr>
              <a:t>Lancaster Öğrenme Modeli</a:t>
            </a:r>
            <a:endParaRPr lang="tr-TR" sz="2000" dirty="0">
              <a:highlight>
                <a:srgbClr val="000000">
                  <a:alpha val="0"/>
                </a:srgbClr>
              </a:highlight>
              <a:latin typeface="Arial"/>
            </a:endParaRPr>
          </a:p>
        </p:txBody>
      </p:sp>
      <p:pic>
        <p:nvPicPr>
          <p:cNvPr id="25" name="Picture 4" descr="j0234687"/>
          <p:cNvPicPr>
            <a:picLocks noChangeAspect="1" noChangeArrowheads="1" noCrop="1"/>
          </p:cNvPicPr>
          <p:nvPr/>
        </p:nvPicPr>
        <p:blipFill>
          <a:blip r:embed="rId2">
            <a:extLst>
              <a:ext uri="{28A0092B-C50C-407E-A947-70E740481C1C}">
                <a14:useLocalDpi xmlns:a14="http://schemas.microsoft.com/office/drawing/2010/main" val="0"/>
              </a:ext>
            </a:extLst>
          </a:blip>
          <a:stretch>
            <a:fillRect/>
          </a:stretch>
        </p:blipFill>
        <p:spPr>
          <a:xfrm>
            <a:off x="7377341" y="2133600"/>
            <a:ext cx="1968272" cy="1323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ectangle 13"/>
          <p:cNvSpPr>
            <a:spLocks noChangeArrowheads="1"/>
          </p:cNvSpPr>
          <p:nvPr/>
        </p:nvSpPr>
        <p:spPr>
          <a:xfrm>
            <a:off x="5456406" y="6048374"/>
            <a:ext cx="2523789" cy="5796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a:r>
              <a:rPr lang="tr-TR" sz="1600" b="1" i="0" u="none" strike="noStrike" dirty="0">
                <a:solidFill>
                  <a:srgbClr val="FF0000"/>
                </a:solidFill>
                <a:effectLst/>
                <a:highlight>
                  <a:srgbClr val="000000">
                    <a:alpha val="0"/>
                  </a:srgbClr>
                </a:highlight>
                <a:latin typeface="Arial"/>
              </a:rPr>
              <a:t>BİLGİ GİRDİSİ</a:t>
            </a:r>
          </a:p>
          <a:p>
            <a:pPr algn="ctr" rtl="0"/>
            <a:r>
              <a:rPr lang="tr-TR" sz="1600" b="1" i="0" u="none" strike="noStrike" dirty="0">
                <a:solidFill>
                  <a:srgbClr val="FF0000"/>
                </a:solidFill>
                <a:effectLst/>
                <a:highlight>
                  <a:srgbClr val="000000">
                    <a:alpha val="0"/>
                  </a:srgbClr>
                </a:highlight>
                <a:latin typeface="Arial"/>
              </a:rPr>
              <a:t>(Soru: Ne zaman/Nasıl?)</a:t>
            </a:r>
          </a:p>
        </p:txBody>
      </p:sp>
    </p:spTree>
    <p:extLst>
      <p:ext uri="{BB962C8B-B14F-4D97-AF65-F5344CB8AC3E}">
        <p14:creationId xmlns:p14="http://schemas.microsoft.com/office/powerpoint/2010/main" val="367343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solidFill>
                  <a:srgbClr val="2D2D8A"/>
                </a:solidFill>
                <a:highlight>
                  <a:srgbClr val="000000">
                    <a:alpha val="0"/>
                  </a:srgbClr>
                </a:highlight>
                <a:latin typeface="Arial"/>
              </a:rPr>
              <a:t>Farklı "öğrenme modları" veya alternatif "öğrenme döngüleri" öğrenmeye giden 3 farklı yol sağlıyor:</a:t>
            </a:r>
            <a:endParaRPr lang="tr-TR" dirty="0"/>
          </a:p>
        </p:txBody>
      </p:sp>
      <p:sp>
        <p:nvSpPr>
          <p:cNvPr id="3" name="Content Placeholder 2"/>
          <p:cNvSpPr>
            <a:spLocks noGrp="1"/>
          </p:cNvSpPr>
          <p:nvPr>
            <p:ph idx="1"/>
          </p:nvPr>
        </p:nvSpPr>
        <p:spPr/>
        <p:txBody>
          <a:bodyPr/>
          <a:lstStyle/>
          <a:p>
            <a:pPr>
              <a:lnSpc>
                <a:spcPct val="90000"/>
              </a:lnSpc>
              <a:buNone/>
            </a:pPr>
            <a:r>
              <a:rPr lang="tr-TR" b="1" u="sng" dirty="0">
                <a:solidFill>
                  <a:srgbClr val="FF0000"/>
                </a:solidFill>
                <a:highlight>
                  <a:srgbClr val="000000">
                    <a:alpha val="0"/>
                  </a:srgbClr>
                </a:highlight>
                <a:latin typeface="Arial"/>
              </a:rPr>
              <a:t>Girdi-keşif-düşünme</a:t>
            </a:r>
          </a:p>
          <a:p>
            <a:pPr marL="0" indent="0">
              <a:lnSpc>
                <a:spcPct val="90000"/>
              </a:lnSpc>
              <a:buNone/>
            </a:pPr>
            <a:endParaRPr lang="en-GB" altLang="en-US" u="sng" dirty="0">
              <a:solidFill>
                <a:srgbClr val="FF0000"/>
              </a:solidFill>
            </a:endParaRPr>
          </a:p>
          <a:p>
            <a:pPr marL="0" indent="0" algn="just">
              <a:lnSpc>
                <a:spcPct val="90000"/>
              </a:lnSpc>
              <a:buNone/>
            </a:pPr>
            <a:r>
              <a:rPr lang="tr-TR" dirty="0">
                <a:highlight>
                  <a:srgbClr val="000000">
                    <a:alpha val="0"/>
                  </a:srgbClr>
                </a:highlight>
                <a:latin typeface="Arial"/>
              </a:rPr>
              <a:t>"İşte birkaç veri ve bir yöntem. Prosedürü veriye uygula ve sonuçlarla dön. "</a:t>
            </a:r>
          </a:p>
          <a:p>
            <a:pPr marL="274638" indent="0">
              <a:lnSpc>
                <a:spcPct val="90000"/>
              </a:lnSpc>
              <a:buNone/>
            </a:pPr>
            <a:endParaRPr lang="en-GB" altLang="en-US" u="sng" dirty="0">
              <a:solidFill>
                <a:srgbClr val="FF0000"/>
              </a:solidFill>
            </a:endParaRPr>
          </a:p>
          <a:p>
            <a:pPr marL="0" indent="0">
              <a:lnSpc>
                <a:spcPct val="90000"/>
              </a:lnSpc>
              <a:buNone/>
            </a:pPr>
            <a:r>
              <a:rPr lang="tr-TR" b="1" u="sng" dirty="0">
                <a:solidFill>
                  <a:srgbClr val="FF0000"/>
                </a:solidFill>
                <a:highlight>
                  <a:srgbClr val="000000">
                    <a:alpha val="0"/>
                  </a:srgbClr>
                </a:highlight>
                <a:latin typeface="Arial"/>
              </a:rPr>
              <a:t>Girdi - düşünce - keşif</a:t>
            </a:r>
          </a:p>
          <a:p>
            <a:pPr marL="274638" indent="0">
              <a:lnSpc>
                <a:spcPct val="90000"/>
              </a:lnSpc>
              <a:buNone/>
            </a:pPr>
            <a:endParaRPr lang="en-GB" altLang="en-US" u="sng" dirty="0">
              <a:solidFill>
                <a:srgbClr val="FF0000"/>
              </a:solidFill>
            </a:endParaRPr>
          </a:p>
          <a:p>
            <a:pPr marL="0" indent="0" algn="just">
              <a:lnSpc>
                <a:spcPct val="90000"/>
              </a:lnSpc>
              <a:buNone/>
            </a:pPr>
            <a:r>
              <a:rPr lang="tr-TR" dirty="0">
                <a:highlight>
                  <a:srgbClr val="000000">
                    <a:alpha val="0"/>
                  </a:srgbClr>
                </a:highlight>
                <a:latin typeface="Arial"/>
              </a:rPr>
              <a:t>"İşte bir teori. Bu durumda neler olduğunu ve uygulanabileceği diğer koşullarda neler olabileceğini daha iyi anlamamız için ne fayda sağlayacağını düşünelim. Ardından bu yöntemi farklı bir durum üzerinde deneyelim ve uygulamadaki değerini keşfedelim."</a:t>
            </a:r>
          </a:p>
          <a:p>
            <a:endParaRPr lang="tr-TR" dirty="0"/>
          </a:p>
        </p:txBody>
      </p:sp>
      <p:sp>
        <p:nvSpPr>
          <p:cNvPr id="4" name="Rectangle 4"/>
          <p:cNvSpPr>
            <a:spLocks noChangeArrowheads="1"/>
          </p:cNvSpPr>
          <p:nvPr/>
        </p:nvSpPr>
        <p:spPr>
          <a:xfrm>
            <a:off x="6563328" y="5585890"/>
            <a:ext cx="2512665" cy="244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sz="2400">
                <a:solidFill>
                  <a:schemeClr val="tx1"/>
                </a:solidFill>
                <a:effectLst/>
                <a:latin typeface="Arial" pitchFamily="34" charset="0"/>
                <a:ea typeface="ヒラギノ角ゴ Pro W3" pitchFamily="1" charset="-128"/>
              </a:defRPr>
            </a:lvl1pPr>
            <a:lvl2pPr>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lvl="1" rtl="0">
              <a:buFont typeface="Monotype Sorts" charset="0"/>
              <a:buNone/>
            </a:pPr>
            <a:r>
              <a:rPr lang="tr-TR" sz="1000" b="0" i="0" u="none" strike="noStrike" dirty="0">
                <a:effectLst/>
                <a:highlight>
                  <a:srgbClr val="000000">
                    <a:alpha val="0"/>
                  </a:srgbClr>
                </a:highlight>
                <a:latin typeface="Arial"/>
              </a:rPr>
              <a:t>J. Heath'den uyarlanmıştır (1998)</a:t>
            </a:r>
          </a:p>
        </p:txBody>
      </p:sp>
    </p:spTree>
    <p:extLst>
      <p:ext uri="{BB962C8B-B14F-4D97-AF65-F5344CB8AC3E}">
        <p14:creationId xmlns:p14="http://schemas.microsoft.com/office/powerpoint/2010/main" val="367343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tr-TR" b="1" u="sng" dirty="0" smtClean="0">
                <a:solidFill>
                  <a:srgbClr val="FF0000"/>
                </a:solidFill>
                <a:highlight>
                  <a:srgbClr val="000000">
                    <a:alpha val="0"/>
                  </a:srgbClr>
                </a:highlight>
                <a:latin typeface="Arial"/>
              </a:rPr>
              <a:t>Keşif-düşünme-girdi</a:t>
            </a:r>
          </a:p>
          <a:p>
            <a:pPr marL="0" indent="0">
              <a:buNone/>
            </a:pPr>
            <a:endParaRPr lang="tr-TR" b="1" u="sng" dirty="0" smtClean="0">
              <a:solidFill>
                <a:srgbClr val="FF0000"/>
              </a:solidFill>
              <a:highlight>
                <a:srgbClr val="000000">
                  <a:alpha val="0"/>
                </a:srgbClr>
              </a:highlight>
              <a:latin typeface="Arial"/>
            </a:endParaRPr>
          </a:p>
          <a:p>
            <a:pPr marL="0" indent="0">
              <a:buNone/>
            </a:pPr>
            <a:r>
              <a:rPr lang="tr-TR" dirty="0">
                <a:highlight>
                  <a:srgbClr val="000000">
                    <a:alpha val="0"/>
                  </a:srgbClr>
                </a:highlight>
                <a:latin typeface="Arial"/>
              </a:rPr>
              <a:t> "</a:t>
            </a:r>
            <a:r>
              <a:rPr lang="tr-TR" sz="800" dirty="0">
                <a:highlight>
                  <a:srgbClr val="000000">
                    <a:alpha val="0"/>
                  </a:srgbClr>
                </a:highlight>
                <a:latin typeface="Arial"/>
              </a:rPr>
              <a:t> </a:t>
            </a:r>
            <a:r>
              <a:rPr lang="tr-TR" sz="1100" dirty="0">
                <a:highlight>
                  <a:srgbClr val="000000">
                    <a:alpha val="0"/>
                  </a:srgbClr>
                </a:highlight>
                <a:latin typeface="Arial"/>
              </a:rPr>
              <a:t> </a:t>
            </a:r>
            <a:r>
              <a:rPr lang="tr-TR" dirty="0">
                <a:highlight>
                  <a:srgbClr val="000000">
                    <a:alpha val="0"/>
                  </a:srgbClr>
                </a:highlight>
                <a:latin typeface="Arial"/>
              </a:rPr>
              <a:t>Bu etkinliği deneyimleyin. Sonra bir araya geleceğiz ve nelerin nelere neden olduğunu tartışacağız. Ardından, araştırmacıların neler bulduğunu söyleyeceğim."</a:t>
            </a:r>
          </a:p>
          <a:p>
            <a:endParaRPr lang="tr-TR"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4067174" y="4149080"/>
            <a:ext cx="1152525" cy="172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343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Peki, vaka çalışması nedir?</a:t>
            </a:r>
            <a:endParaRPr lang="tr-TR" dirty="0"/>
          </a:p>
        </p:txBody>
      </p:sp>
      <p:sp>
        <p:nvSpPr>
          <p:cNvPr id="3" name="Content Placeholder 2"/>
          <p:cNvSpPr>
            <a:spLocks noGrp="1"/>
          </p:cNvSpPr>
          <p:nvPr>
            <p:ph idx="1"/>
          </p:nvPr>
        </p:nvSpPr>
        <p:spPr>
          <a:xfrm>
            <a:off x="677335" y="2160590"/>
            <a:ext cx="5187437" cy="3880773"/>
          </a:xfrm>
        </p:spPr>
        <p:txBody>
          <a:bodyPr/>
          <a:lstStyle/>
          <a:p>
            <a:pPr marL="0" indent="0">
              <a:lnSpc>
                <a:spcPct val="150000"/>
              </a:lnSpc>
              <a:buNone/>
            </a:pPr>
            <a:r>
              <a:rPr lang="tr-TR" dirty="0">
                <a:highlight>
                  <a:srgbClr val="000000">
                    <a:alpha val="0"/>
                  </a:srgbClr>
                </a:highlight>
                <a:latin typeface="Arial"/>
              </a:rPr>
              <a:t>Vaka çalışması (veya vaka); analiz veya çözüm sürecinde sorun ve/veya problemlere yol açan bir durumu veya bir olaylar dizesini ifade etmektedir. </a:t>
            </a:r>
          </a:p>
          <a:p>
            <a:endParaRPr lang="tr-TR" dirty="0"/>
          </a:p>
        </p:txBody>
      </p:sp>
      <p:pic>
        <p:nvPicPr>
          <p:cNvPr id="4" name="Picture 5" descr="dwkkxbn2[1]"/>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a:xfrm>
            <a:off x="6192763" y="1973151"/>
            <a:ext cx="1934361" cy="23308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5"/>
          <p:cNvSpPr>
            <a:spLocks noChangeArrowheads="1"/>
          </p:cNvSpPr>
          <p:nvPr/>
        </p:nvSpPr>
        <p:spPr>
          <a:xfrm>
            <a:off x="6192763" y="5478408"/>
            <a:ext cx="2512665" cy="244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sz="2400">
                <a:solidFill>
                  <a:schemeClr val="tx1"/>
                </a:solidFill>
                <a:effectLst/>
                <a:latin typeface="Arial" pitchFamily="34" charset="0"/>
                <a:ea typeface="ヒラギノ角ゴ Pro W3" pitchFamily="1" charset="-128"/>
              </a:defRPr>
            </a:lvl1pPr>
            <a:lvl2pPr>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lvl="1" rtl="0">
              <a:buFont typeface="Monotype Sorts" charset="0"/>
              <a:buNone/>
            </a:pPr>
            <a:r>
              <a:rPr lang="tr-TR" sz="1000" b="0" i="0" u="none" strike="noStrike" dirty="0">
                <a:effectLst/>
                <a:highlight>
                  <a:srgbClr val="000000">
                    <a:alpha val="0"/>
                  </a:srgbClr>
                </a:highlight>
                <a:latin typeface="Arial"/>
              </a:rPr>
              <a:t>J. Heath'den uyarlanmıştır (1998)</a:t>
            </a:r>
          </a:p>
        </p:txBody>
      </p:sp>
    </p:spTree>
    <p:extLst>
      <p:ext uri="{BB962C8B-B14F-4D97-AF65-F5344CB8AC3E}">
        <p14:creationId xmlns:p14="http://schemas.microsoft.com/office/powerpoint/2010/main" val="367343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30000"/>
              </a:lnSpc>
            </a:pPr>
            <a:r>
              <a:rPr lang="tr-TR" b="1" dirty="0">
                <a:solidFill>
                  <a:srgbClr val="2D2D8A"/>
                </a:solidFill>
                <a:highlight>
                  <a:srgbClr val="000000">
                    <a:alpha val="0"/>
                  </a:srgbClr>
                </a:highlight>
                <a:latin typeface="Arial"/>
              </a:rPr>
              <a:t>BÖLÜM B - Bir vaka çalışması öğrenme oturumunu iyi yapan şey nedir?</a:t>
            </a:r>
            <a:br>
              <a:rPr lang="tr-TR" b="1" dirty="0">
                <a:solidFill>
                  <a:srgbClr val="2D2D8A"/>
                </a:solidFill>
                <a:highlight>
                  <a:srgbClr val="000000">
                    <a:alpha val="0"/>
                  </a:srgbClr>
                </a:highlight>
                <a:latin typeface="Arial"/>
              </a:rPr>
            </a:br>
            <a:r>
              <a:rPr lang="en-US" altLang="en-US" b="1" dirty="0">
                <a:solidFill>
                  <a:srgbClr val="2D2D8A"/>
                </a:solidFill>
              </a:rPr>
              <a:t/>
            </a:r>
            <a:br>
              <a:rPr lang="en-US" altLang="en-US" b="1" dirty="0">
                <a:solidFill>
                  <a:srgbClr val="2D2D8A"/>
                </a:solidFill>
              </a:rPr>
            </a:br>
            <a:endParaRPr lang="tr-TR" dirty="0"/>
          </a:p>
        </p:txBody>
      </p:sp>
      <p:sp>
        <p:nvSpPr>
          <p:cNvPr id="3" name="Content Placeholder 2"/>
          <p:cNvSpPr>
            <a:spLocks noGrp="1"/>
          </p:cNvSpPr>
          <p:nvPr>
            <p:ph idx="1"/>
          </p:nvPr>
        </p:nvSpPr>
        <p:spPr/>
        <p:txBody>
          <a:bodyPr/>
          <a:lstStyle/>
          <a:p>
            <a:pPr marL="0" indent="0">
              <a:lnSpc>
                <a:spcPct val="150000"/>
              </a:lnSpc>
              <a:buNone/>
            </a:pPr>
            <a:r>
              <a:rPr lang="tr-TR" b="1" dirty="0">
                <a:solidFill>
                  <a:srgbClr val="2D2D8A"/>
                </a:solidFill>
                <a:highlight>
                  <a:srgbClr val="000000">
                    <a:alpha val="0"/>
                  </a:srgbClr>
                </a:highlight>
                <a:latin typeface="Arial"/>
              </a:rPr>
              <a:t>Vaka yöntemini ve öğrenmeyi nasıl etkilediğini açıkladığımıza göre, iyi bir öğrenme tecrübesine faydalı olacak yaygın vaka yöntemi prensiplerinin olup olmadığına göz atabiliriz. İyi bilinen vaka kullanıcıları tarafından üretilen fikirleri de içeren birkaç öneri. </a:t>
            </a:r>
          </a:p>
          <a:p>
            <a:endParaRPr lang="tr-TR" dirty="0"/>
          </a:p>
        </p:txBody>
      </p:sp>
    </p:spTree>
    <p:extLst>
      <p:ext uri="{BB962C8B-B14F-4D97-AF65-F5344CB8AC3E}">
        <p14:creationId xmlns:p14="http://schemas.microsoft.com/office/powerpoint/2010/main" val="367343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Sizin bağlamınızda "iyi" bir vakanın özellikleri nedir?</a:t>
            </a:r>
            <a:endParaRPr lang="tr-TR" dirty="0"/>
          </a:p>
        </p:txBody>
      </p:sp>
      <p:pic>
        <p:nvPicPr>
          <p:cNvPr id="4" name="Picture 5" descr="BD05629_"/>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a:xfrm>
            <a:off x="3477091" y="2364883"/>
            <a:ext cx="2420937" cy="2093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txBox="1">
            <a:spLocks noChangeArrowheads="1"/>
          </p:cNvSpPr>
          <p:nvPr/>
        </p:nvSpPr>
        <p:spPr>
          <a:xfrm>
            <a:off x="3320118" y="4851397"/>
            <a:ext cx="4714875" cy="712788"/>
          </a:xfrm>
          <a:prstGeom prst="rect">
            <a:avLst/>
          </a:prstGeom>
          <a:noFill/>
          <a:effectLst/>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Tx/>
              <a:buNone/>
            </a:pPr>
            <a:r>
              <a:rPr lang="tr-TR" sz="2000" dirty="0" smtClean="0">
                <a:highlight>
                  <a:srgbClr val="000000">
                    <a:alpha val="0"/>
                  </a:srgbClr>
                </a:highlight>
                <a:latin typeface="Arial"/>
              </a:rPr>
              <a:t>İyi bir vakanın özellikleri... </a:t>
            </a:r>
            <a:endParaRPr lang="tr-TR" sz="2000" dirty="0">
              <a:highlight>
                <a:srgbClr val="000000">
                  <a:alpha val="0"/>
                </a:srgbClr>
              </a:highlight>
              <a:latin typeface="Arial"/>
            </a:endParaRPr>
          </a:p>
        </p:txBody>
      </p:sp>
    </p:spTree>
    <p:extLst>
      <p:ext uri="{BB962C8B-B14F-4D97-AF65-F5344CB8AC3E}">
        <p14:creationId xmlns:p14="http://schemas.microsoft.com/office/powerpoint/2010/main" val="367343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Bir vakayı iyi yapan şey nedir? IMD, İsviçre'den birkaç öneri</a:t>
            </a:r>
            <a:endParaRPr lang="tr-TR" dirty="0"/>
          </a:p>
        </p:txBody>
      </p:sp>
      <p:sp>
        <p:nvSpPr>
          <p:cNvPr id="4" name="Content Placeholder 3"/>
          <p:cNvSpPr>
            <a:spLocks noGrp="1"/>
          </p:cNvSpPr>
          <p:nvPr>
            <p:ph sz="half" idx="1"/>
          </p:nvPr>
        </p:nvSpPr>
        <p:spPr/>
        <p:txBody>
          <a:bodyPr/>
          <a:lstStyle/>
          <a:p>
            <a:r>
              <a:rPr lang="tr-TR" dirty="0">
                <a:solidFill>
                  <a:srgbClr val="FF0000"/>
                </a:solidFill>
                <a:highlight>
                  <a:srgbClr val="000000">
                    <a:alpha val="0"/>
                  </a:srgbClr>
                </a:highlight>
                <a:latin typeface="Arial"/>
              </a:rPr>
              <a:t>Pedagojik hedefleri </a:t>
            </a:r>
            <a:r>
              <a:rPr lang="tr-TR" dirty="0">
                <a:highlight>
                  <a:srgbClr val="000000">
                    <a:alpha val="0"/>
                  </a:srgbClr>
                </a:highlight>
                <a:latin typeface="Arial"/>
              </a:rPr>
              <a:t>gerçekleştirir</a:t>
            </a:r>
          </a:p>
          <a:p>
            <a:endParaRPr lang="en-US" altLang="en-US" dirty="0"/>
          </a:p>
          <a:p>
            <a:pPr algn="just"/>
            <a:r>
              <a:rPr lang="tr-TR" dirty="0">
                <a:highlight>
                  <a:srgbClr val="000000">
                    <a:alpha val="0"/>
                  </a:srgbClr>
                </a:highlight>
                <a:latin typeface="Arial"/>
              </a:rPr>
              <a:t>Geçerli, önemli bir sorunu ele alır</a:t>
            </a:r>
          </a:p>
          <a:p>
            <a:endParaRPr lang="en-US" altLang="en-US" dirty="0"/>
          </a:p>
          <a:p>
            <a:r>
              <a:rPr lang="tr-TR" dirty="0">
                <a:highlight>
                  <a:srgbClr val="000000">
                    <a:alpha val="0"/>
                  </a:srgbClr>
                </a:highlight>
                <a:latin typeface="Arial"/>
              </a:rPr>
              <a:t>Kişisel bir dokunuşa sahiptir</a:t>
            </a:r>
          </a:p>
          <a:p>
            <a:endParaRPr lang="en-US" altLang="en-US" dirty="0"/>
          </a:p>
          <a:p>
            <a:pPr algn="just"/>
            <a:r>
              <a:rPr lang="tr-TR" dirty="0">
                <a:highlight>
                  <a:srgbClr val="000000">
                    <a:alpha val="0"/>
                  </a:srgbClr>
                </a:highlight>
                <a:latin typeface="Arial"/>
              </a:rPr>
              <a:t>Güncel olarak faydalı genellemeler sağlar</a:t>
            </a:r>
          </a:p>
          <a:p>
            <a:endParaRPr lang="en-US" altLang="en-US" dirty="0"/>
          </a:p>
          <a:p>
            <a:pPr algn="just"/>
            <a:r>
              <a:rPr lang="tr-TR" dirty="0">
                <a:highlight>
                  <a:srgbClr val="000000">
                    <a:alpha val="0"/>
                  </a:srgbClr>
                </a:highlight>
                <a:latin typeface="Arial"/>
              </a:rPr>
              <a:t>Karşıtlıklar ve kıyaslamalar içerir</a:t>
            </a:r>
          </a:p>
          <a:p>
            <a:endParaRPr lang="tr-TR" dirty="0"/>
          </a:p>
        </p:txBody>
      </p:sp>
      <p:sp>
        <p:nvSpPr>
          <p:cNvPr id="5" name="Content Placeholder 4"/>
          <p:cNvSpPr>
            <a:spLocks noGrp="1"/>
          </p:cNvSpPr>
          <p:nvPr>
            <p:ph sz="half" idx="2"/>
          </p:nvPr>
        </p:nvSpPr>
        <p:spPr/>
        <p:txBody>
          <a:bodyPr/>
          <a:lstStyle/>
          <a:p>
            <a:pPr algn="just">
              <a:spcBef>
                <a:spcPct val="20000"/>
              </a:spcBef>
            </a:pPr>
            <a:r>
              <a:rPr lang="tr-TR" dirty="0">
                <a:highlight>
                  <a:srgbClr val="000000">
                    <a:alpha val="0"/>
                  </a:srgbClr>
                </a:highlight>
                <a:latin typeface="Arial"/>
              </a:rPr>
              <a:t>Sorunu ele almak için yeterli veriyi içerir fakat çok fazla veri içermez</a:t>
            </a:r>
          </a:p>
          <a:p>
            <a:pPr>
              <a:spcBef>
                <a:spcPct val="20000"/>
              </a:spcBef>
              <a:buFont typeface="Wingdings" panose="05000000000000000000" pitchFamily="2" charset="2"/>
              <a:buChar char="Ø"/>
            </a:pPr>
            <a:endParaRPr lang="en-US" altLang="en-US" dirty="0"/>
          </a:p>
          <a:p>
            <a:pPr>
              <a:spcBef>
                <a:spcPct val="20000"/>
              </a:spcBef>
            </a:pPr>
            <a:r>
              <a:rPr lang="tr-TR" dirty="0">
                <a:highlight>
                  <a:srgbClr val="000000">
                    <a:alpha val="0"/>
                  </a:srgbClr>
                </a:highlight>
                <a:latin typeface="Arial"/>
              </a:rPr>
              <a:t>Tartışmalıdır</a:t>
            </a:r>
          </a:p>
          <a:p>
            <a:pPr>
              <a:spcBef>
                <a:spcPct val="20000"/>
              </a:spcBef>
              <a:buFont typeface="Wingdings" panose="05000000000000000000" pitchFamily="2" charset="2"/>
              <a:buChar char="Ø"/>
            </a:pPr>
            <a:endParaRPr lang="en-US" altLang="en-US" dirty="0"/>
          </a:p>
          <a:p>
            <a:pPr>
              <a:spcBef>
                <a:spcPct val="20000"/>
              </a:spcBef>
            </a:pPr>
            <a:r>
              <a:rPr lang="tr-TR" dirty="0">
                <a:highlight>
                  <a:srgbClr val="000000">
                    <a:alpha val="0"/>
                  </a:srgbClr>
                </a:highlight>
                <a:latin typeface="Arial"/>
              </a:rPr>
              <a:t>Kısadır</a:t>
            </a:r>
          </a:p>
          <a:p>
            <a:pPr>
              <a:spcBef>
                <a:spcPct val="20000"/>
              </a:spcBef>
              <a:buFont typeface="Wingdings" panose="05000000000000000000" pitchFamily="2" charset="2"/>
              <a:buChar char="Ø"/>
            </a:pPr>
            <a:endParaRPr lang="en-US" altLang="en-US" dirty="0"/>
          </a:p>
          <a:p>
            <a:pPr>
              <a:spcBef>
                <a:spcPct val="20000"/>
              </a:spcBef>
            </a:pPr>
            <a:r>
              <a:rPr lang="tr-TR" dirty="0">
                <a:highlight>
                  <a:srgbClr val="000000">
                    <a:alpha val="0"/>
                  </a:srgbClr>
                </a:highlight>
                <a:latin typeface="Arial"/>
              </a:rPr>
              <a:t>İyi yapılandırılmıştır </a:t>
            </a:r>
            <a:br>
              <a:rPr lang="tr-TR" dirty="0">
                <a:highlight>
                  <a:srgbClr val="000000">
                    <a:alpha val="0"/>
                  </a:srgbClr>
                </a:highlight>
                <a:latin typeface="Arial"/>
              </a:rPr>
            </a:br>
            <a:r>
              <a:rPr lang="tr-TR" dirty="0">
                <a:highlight>
                  <a:srgbClr val="000000">
                    <a:alpha val="0"/>
                  </a:srgbClr>
                </a:highlight>
                <a:latin typeface="Arial"/>
              </a:rPr>
              <a:t>ve okuması kolaydır</a:t>
            </a:r>
          </a:p>
          <a:p>
            <a:endParaRPr lang="tr-TR" dirty="0"/>
          </a:p>
        </p:txBody>
      </p:sp>
      <p:pic>
        <p:nvPicPr>
          <p:cNvPr id="6" name="Picture 7" descr="j0286456"/>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a:xfrm>
            <a:off x="7777108" y="3639207"/>
            <a:ext cx="1060450" cy="1439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8" name="Rectangle 6"/>
          <p:cNvSpPr>
            <a:spLocks noChangeArrowheads="1"/>
          </p:cNvSpPr>
          <p:nvPr/>
        </p:nvSpPr>
        <p:spPr>
          <a:xfrm>
            <a:off x="6146915" y="5446876"/>
            <a:ext cx="2690643" cy="244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sz="2400">
                <a:solidFill>
                  <a:schemeClr val="tx1"/>
                </a:solidFill>
                <a:effectLst/>
                <a:latin typeface="Arial" pitchFamily="34" charset="0"/>
                <a:ea typeface="ヒラギノ角ゴ Pro W3" pitchFamily="1" charset="-128"/>
              </a:defRPr>
            </a:lvl1pPr>
            <a:lvl2pPr>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lvl="1" rtl="0">
              <a:buFont typeface="Monotype Sorts" charset="0"/>
              <a:buNone/>
            </a:pPr>
            <a:r>
              <a:rPr lang="tr-TR" sz="1000" b="0" i="0" u="none" strike="noStrike">
                <a:effectLst/>
                <a:highlight>
                  <a:srgbClr val="000000">
                    <a:alpha val="0"/>
                  </a:srgbClr>
                </a:highlight>
                <a:latin typeface="Arial"/>
              </a:rPr>
              <a:t>ABELL, D., ECCHO, Sonbahar 1997</a:t>
            </a:r>
          </a:p>
        </p:txBody>
      </p:sp>
    </p:spTree>
    <p:extLst>
      <p:ext uri="{BB962C8B-B14F-4D97-AF65-F5344CB8AC3E}">
        <p14:creationId xmlns:p14="http://schemas.microsoft.com/office/powerpoint/2010/main" val="367343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nSpc>
                <a:spcPct val="150000"/>
              </a:lnSpc>
              <a:buNone/>
            </a:pPr>
            <a:r>
              <a:rPr lang="tr-TR" b="1" dirty="0">
                <a:solidFill>
                  <a:srgbClr val="2D2D8A"/>
                </a:solidFill>
                <a:highlight>
                  <a:srgbClr val="000000">
                    <a:alpha val="0"/>
                  </a:srgbClr>
                </a:highlight>
                <a:latin typeface="Arial"/>
              </a:rPr>
              <a:t>Bu sunumdaki slaytlar vaka öğretimi müfredatını geliştirmek isteyen vaka öğretmenleri içindir.  Ayrıca, "eğitmenleri eğitenler" için de, gelecek vaka öğretimi programlarında yararlı olabilir.  Slaytlar yedi bölüme ayrılmıştır ve yanlarında notlarla açıklanmıştır.</a:t>
            </a:r>
          </a:p>
          <a:p>
            <a:endParaRPr lang="tr-TR" dirty="0"/>
          </a:p>
        </p:txBody>
      </p:sp>
    </p:spTree>
    <p:extLst>
      <p:ext uri="{BB962C8B-B14F-4D97-AF65-F5344CB8AC3E}">
        <p14:creationId xmlns:p14="http://schemas.microsoft.com/office/powerpoint/2010/main" val="1834247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RSM Rotterdam'dan birkaç öneri. İyi bir vaka şöyledir...</a:t>
            </a:r>
            <a:endParaRPr lang="tr-TR" dirty="0"/>
          </a:p>
        </p:txBody>
      </p:sp>
      <p:sp>
        <p:nvSpPr>
          <p:cNvPr id="3" name="Content Placeholder 2"/>
          <p:cNvSpPr>
            <a:spLocks noGrp="1"/>
          </p:cNvSpPr>
          <p:nvPr>
            <p:ph idx="1"/>
          </p:nvPr>
        </p:nvSpPr>
        <p:spPr/>
        <p:txBody>
          <a:bodyPr>
            <a:normAutofit lnSpcReduction="10000"/>
          </a:bodyPr>
          <a:lstStyle/>
          <a:p>
            <a:pPr algn="just"/>
            <a:r>
              <a:rPr lang="tr-TR" dirty="0">
                <a:highlight>
                  <a:srgbClr val="000000">
                    <a:alpha val="0"/>
                  </a:srgbClr>
                </a:highlight>
                <a:latin typeface="Arial"/>
              </a:rPr>
              <a:t>Sadece bir hikaye değil, aynı zamanda bir vakadır</a:t>
            </a:r>
          </a:p>
          <a:p>
            <a:pPr algn="just"/>
            <a:r>
              <a:rPr lang="tr-TR" dirty="0">
                <a:highlight>
                  <a:srgbClr val="000000">
                    <a:alpha val="0"/>
                  </a:srgbClr>
                </a:highlight>
                <a:latin typeface="Arial"/>
              </a:rPr>
              <a:t>Duruma özeldir, yeni bir konudur</a:t>
            </a:r>
          </a:p>
          <a:p>
            <a:pPr algn="just"/>
            <a:r>
              <a:rPr lang="tr-TR" dirty="0">
                <a:highlight>
                  <a:srgbClr val="000000">
                    <a:alpha val="0"/>
                  </a:srgbClr>
                </a:highlight>
                <a:latin typeface="Arial"/>
              </a:rPr>
              <a:t>Konuyla ilgilidir, önemli meseledir</a:t>
            </a:r>
          </a:p>
          <a:p>
            <a:pPr algn="just"/>
            <a:r>
              <a:rPr lang="tr-TR" dirty="0">
                <a:highlight>
                  <a:srgbClr val="000000">
                    <a:alpha val="0"/>
                  </a:srgbClr>
                </a:highlight>
                <a:latin typeface="Arial"/>
              </a:rPr>
              <a:t>Nesneldir, bütünsellik içindedir</a:t>
            </a:r>
          </a:p>
          <a:p>
            <a:pPr algn="just"/>
            <a:r>
              <a:rPr lang="tr-TR" dirty="0">
                <a:highlight>
                  <a:srgbClr val="000000">
                    <a:alpha val="0"/>
                  </a:srgbClr>
                </a:highlight>
                <a:latin typeface="Arial"/>
              </a:rPr>
              <a:t>Genelleştirmeye izin verecek kadar geniş kapsamlıdır</a:t>
            </a:r>
          </a:p>
          <a:p>
            <a:pPr algn="just"/>
            <a:r>
              <a:rPr lang="tr-TR" dirty="0">
                <a:highlight>
                  <a:srgbClr val="000000">
                    <a:alpha val="0"/>
                  </a:srgbClr>
                </a:highlight>
                <a:latin typeface="Arial"/>
              </a:rPr>
              <a:t>Eksiksiz araştırılabilecek kadar belirlidir</a:t>
            </a:r>
          </a:p>
          <a:p>
            <a:pPr algn="just"/>
            <a:r>
              <a:rPr lang="tr-TR" dirty="0">
                <a:highlight>
                  <a:srgbClr val="000000">
                    <a:alpha val="0"/>
                  </a:srgbClr>
                </a:highlight>
                <a:latin typeface="Arial"/>
              </a:rPr>
              <a:t>Kişisel dokunuşa imkan sağlar</a:t>
            </a:r>
          </a:p>
          <a:p>
            <a:pPr algn="just"/>
            <a:r>
              <a:rPr lang="tr-TR" dirty="0">
                <a:highlight>
                  <a:srgbClr val="000000">
                    <a:alpha val="0"/>
                  </a:srgbClr>
                </a:highlight>
                <a:latin typeface="Arial"/>
              </a:rPr>
              <a:t>Karşıtlıklar, gerilimler ve diğer dramatik unsurlar içerir</a:t>
            </a:r>
          </a:p>
          <a:p>
            <a:pPr algn="just"/>
            <a:r>
              <a:rPr lang="tr-TR" dirty="0">
                <a:highlight>
                  <a:srgbClr val="000000">
                    <a:alpha val="0"/>
                  </a:srgbClr>
                </a:highlight>
                <a:latin typeface="Arial"/>
              </a:rPr>
              <a:t>Katmanları vardır (anlık ve temel sorunlar)</a:t>
            </a:r>
          </a:p>
          <a:p>
            <a:pPr algn="just"/>
            <a:r>
              <a:rPr lang="tr-TR" dirty="0">
                <a:highlight>
                  <a:srgbClr val="000000">
                    <a:alpha val="0"/>
                  </a:srgbClr>
                </a:highlight>
                <a:latin typeface="Arial"/>
              </a:rPr>
              <a:t>İyi yapılandırılmıştır ve kolay okunurdur</a:t>
            </a:r>
          </a:p>
          <a:p>
            <a:endParaRPr lang="tr-TR" dirty="0"/>
          </a:p>
        </p:txBody>
      </p:sp>
    </p:spTree>
    <p:extLst>
      <p:ext uri="{BB962C8B-B14F-4D97-AF65-F5344CB8AC3E}">
        <p14:creationId xmlns:p14="http://schemas.microsoft.com/office/powerpoint/2010/main" val="367343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solidFill>
                  <a:srgbClr val="2D2D8A"/>
                </a:solidFill>
                <a:highlight>
                  <a:srgbClr val="000000">
                    <a:alpha val="0"/>
                  </a:srgbClr>
                </a:highlight>
                <a:latin typeface="Arial"/>
              </a:rPr>
              <a:t>BÖLÜM C - Farklı vaka çalışması türleri nelerdir ve nasıl sınıflandırılırlar? </a:t>
            </a:r>
            <a:br>
              <a:rPr lang="tr-TR" b="1" dirty="0">
                <a:solidFill>
                  <a:srgbClr val="2D2D8A"/>
                </a:solidFill>
                <a:highlight>
                  <a:srgbClr val="000000">
                    <a:alpha val="0"/>
                  </a:srgbClr>
                </a:highlight>
                <a:latin typeface="Arial"/>
              </a:rPr>
            </a:br>
            <a:endParaRPr lang="tr-TR" dirty="0"/>
          </a:p>
        </p:txBody>
      </p:sp>
      <p:sp>
        <p:nvSpPr>
          <p:cNvPr id="3" name="Content Placeholder 2"/>
          <p:cNvSpPr>
            <a:spLocks noGrp="1"/>
          </p:cNvSpPr>
          <p:nvPr>
            <p:ph idx="1"/>
          </p:nvPr>
        </p:nvSpPr>
        <p:spPr/>
        <p:txBody>
          <a:bodyPr/>
          <a:lstStyle/>
          <a:p>
            <a:pPr marL="0" indent="0">
              <a:lnSpc>
                <a:spcPct val="150000"/>
              </a:lnSpc>
              <a:buNone/>
            </a:pPr>
            <a:r>
              <a:rPr lang="tr-TR" b="1" dirty="0">
                <a:solidFill>
                  <a:srgbClr val="2D2D8A"/>
                </a:solidFill>
                <a:highlight>
                  <a:srgbClr val="000000">
                    <a:alpha val="0"/>
                  </a:srgbClr>
                </a:highlight>
                <a:latin typeface="Arial"/>
              </a:rPr>
              <a:t>Farklı becerileri test etmek ve öğrencilerden farklı katkılar almak için farklı bağlamlarda kullanılabilecek farklı türde vaka incelemeleri mevcuttur. Bu slaytlar vaka çalışmalarını sınıflandırmanın üç farklı yolunu inceleyecektir. </a:t>
            </a:r>
          </a:p>
          <a:p>
            <a:endParaRPr lang="tr-TR" dirty="0"/>
          </a:p>
        </p:txBody>
      </p:sp>
    </p:spTree>
    <p:extLst>
      <p:ext uri="{BB962C8B-B14F-4D97-AF65-F5344CB8AC3E}">
        <p14:creationId xmlns:p14="http://schemas.microsoft.com/office/powerpoint/2010/main" val="367343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Vaka Sınıflandırması</a:t>
            </a:r>
            <a:endParaRPr lang="tr-TR" dirty="0"/>
          </a:p>
        </p:txBody>
      </p:sp>
      <p:sp>
        <p:nvSpPr>
          <p:cNvPr id="3" name="Content Placeholder 2"/>
          <p:cNvSpPr>
            <a:spLocks noGrp="1"/>
          </p:cNvSpPr>
          <p:nvPr>
            <p:ph idx="1"/>
          </p:nvPr>
        </p:nvSpPr>
        <p:spPr/>
        <p:txBody>
          <a:bodyPr/>
          <a:lstStyle/>
          <a:p>
            <a:pPr>
              <a:lnSpc>
                <a:spcPct val="130000"/>
              </a:lnSpc>
              <a:buNone/>
            </a:pPr>
            <a:r>
              <a:rPr lang="tr-TR" b="1" dirty="0">
                <a:highlight>
                  <a:srgbClr val="000000">
                    <a:alpha val="0"/>
                  </a:srgbClr>
                </a:highlight>
                <a:latin typeface="Arial"/>
              </a:rPr>
              <a:t>Vakaları sınıflandırmanın üç yolu vardır:</a:t>
            </a:r>
          </a:p>
          <a:p>
            <a:pPr>
              <a:lnSpc>
                <a:spcPct val="130000"/>
              </a:lnSpc>
            </a:pPr>
            <a:endParaRPr lang="en-US" altLang="en-US" dirty="0"/>
          </a:p>
          <a:p>
            <a:pPr>
              <a:lnSpc>
                <a:spcPct val="130000"/>
              </a:lnSpc>
              <a:buFontTx/>
              <a:buAutoNum type="arabicPeriod"/>
            </a:pPr>
            <a:r>
              <a:rPr lang="tr-TR" dirty="0">
                <a:highlight>
                  <a:srgbClr val="000000">
                    <a:alpha val="0"/>
                  </a:srgbClr>
                </a:highlight>
                <a:latin typeface="Arial"/>
              </a:rPr>
              <a:t>Vaka türleri - içerik</a:t>
            </a:r>
          </a:p>
          <a:p>
            <a:pPr>
              <a:lnSpc>
                <a:spcPct val="130000"/>
              </a:lnSpc>
              <a:buFontTx/>
              <a:buAutoNum type="arabicPeriod"/>
            </a:pPr>
            <a:r>
              <a:rPr lang="tr-TR" dirty="0">
                <a:highlight>
                  <a:srgbClr val="000000">
                    <a:alpha val="0"/>
                  </a:srgbClr>
                </a:highlight>
                <a:latin typeface="Arial"/>
              </a:rPr>
              <a:t>Vaka verisinin işlenmesinin modu</a:t>
            </a:r>
          </a:p>
          <a:p>
            <a:pPr>
              <a:lnSpc>
                <a:spcPct val="130000"/>
              </a:lnSpc>
              <a:buFontTx/>
              <a:buAutoNum type="arabicPeriod"/>
            </a:pPr>
            <a:r>
              <a:rPr lang="tr-TR" dirty="0">
                <a:highlight>
                  <a:srgbClr val="000000">
                    <a:alpha val="0"/>
                  </a:srgbClr>
                </a:highlight>
                <a:latin typeface="Arial"/>
              </a:rPr>
              <a:t>Sunumsal biçimlendirme</a:t>
            </a:r>
          </a:p>
          <a:p>
            <a:endParaRPr lang="tr-TR" dirty="0"/>
          </a:p>
        </p:txBody>
      </p:sp>
    </p:spTree>
    <p:extLst>
      <p:ext uri="{BB962C8B-B14F-4D97-AF65-F5344CB8AC3E}">
        <p14:creationId xmlns:p14="http://schemas.microsoft.com/office/powerpoint/2010/main" val="367343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1. Vaka türleri</a:t>
            </a:r>
            <a:endParaRPr lang="tr-TR" dirty="0"/>
          </a:p>
        </p:txBody>
      </p:sp>
      <p:sp>
        <p:nvSpPr>
          <p:cNvPr id="3" name="Content Placeholder 2"/>
          <p:cNvSpPr>
            <a:spLocks noGrp="1"/>
          </p:cNvSpPr>
          <p:nvPr>
            <p:ph idx="1"/>
          </p:nvPr>
        </p:nvSpPr>
        <p:spPr/>
        <p:txBody>
          <a:bodyPr>
            <a:normAutofit fontScale="92500" lnSpcReduction="10000"/>
          </a:bodyPr>
          <a:lstStyle/>
          <a:p>
            <a:pPr>
              <a:lnSpc>
                <a:spcPct val="130000"/>
              </a:lnSpc>
            </a:pPr>
            <a:r>
              <a:rPr lang="tr-TR" dirty="0">
                <a:highlight>
                  <a:srgbClr val="000000">
                    <a:alpha val="0"/>
                  </a:srgbClr>
                </a:highlight>
                <a:latin typeface="Arial"/>
              </a:rPr>
              <a:t>Olay vakası</a:t>
            </a:r>
          </a:p>
          <a:p>
            <a:pPr>
              <a:lnSpc>
                <a:spcPct val="130000"/>
              </a:lnSpc>
            </a:pPr>
            <a:r>
              <a:rPr lang="tr-TR" dirty="0">
                <a:highlight>
                  <a:srgbClr val="000000">
                    <a:alpha val="0"/>
                  </a:srgbClr>
                </a:highlight>
                <a:latin typeface="Arial"/>
              </a:rPr>
              <a:t>Arka plan vakası</a:t>
            </a:r>
          </a:p>
          <a:p>
            <a:pPr>
              <a:lnSpc>
                <a:spcPct val="130000"/>
              </a:lnSpc>
            </a:pPr>
            <a:r>
              <a:rPr lang="tr-TR" dirty="0">
                <a:highlight>
                  <a:srgbClr val="000000">
                    <a:alpha val="0"/>
                  </a:srgbClr>
                </a:highlight>
                <a:latin typeface="Arial"/>
              </a:rPr>
              <a:t>Alıştırma vakası</a:t>
            </a:r>
          </a:p>
          <a:p>
            <a:pPr>
              <a:lnSpc>
                <a:spcPct val="130000"/>
              </a:lnSpc>
            </a:pPr>
            <a:r>
              <a:rPr lang="tr-TR" dirty="0">
                <a:highlight>
                  <a:srgbClr val="000000">
                    <a:alpha val="0"/>
                  </a:srgbClr>
                </a:highlight>
                <a:latin typeface="Arial"/>
              </a:rPr>
              <a:t>Durum vakası</a:t>
            </a:r>
          </a:p>
          <a:p>
            <a:pPr>
              <a:lnSpc>
                <a:spcPct val="130000"/>
              </a:lnSpc>
            </a:pPr>
            <a:r>
              <a:rPr lang="tr-TR" dirty="0">
                <a:highlight>
                  <a:srgbClr val="000000">
                    <a:alpha val="0"/>
                  </a:srgbClr>
                </a:highlight>
                <a:latin typeface="Arial"/>
              </a:rPr>
              <a:t>Karmaşık vaka</a:t>
            </a:r>
          </a:p>
          <a:p>
            <a:pPr>
              <a:lnSpc>
                <a:spcPct val="130000"/>
              </a:lnSpc>
            </a:pPr>
            <a:r>
              <a:rPr lang="tr-TR" dirty="0">
                <a:highlight>
                  <a:srgbClr val="000000">
                    <a:alpha val="0"/>
                  </a:srgbClr>
                </a:highlight>
                <a:latin typeface="Arial"/>
              </a:rPr>
              <a:t>Karar verme </a:t>
            </a:r>
            <a:r>
              <a:rPr lang="tr-TR" dirty="0" smtClean="0">
                <a:highlight>
                  <a:srgbClr val="000000">
                    <a:alpha val="0"/>
                  </a:srgbClr>
                </a:highlight>
                <a:latin typeface="Arial"/>
              </a:rPr>
              <a:t>vakası</a:t>
            </a:r>
          </a:p>
          <a:p>
            <a:pPr>
              <a:lnSpc>
                <a:spcPct val="130000"/>
              </a:lnSpc>
            </a:pPr>
            <a:endParaRPr lang="tr-TR" dirty="0">
              <a:highlight>
                <a:srgbClr val="000000">
                  <a:alpha val="0"/>
                </a:srgbClr>
              </a:highlight>
              <a:latin typeface="Arial"/>
            </a:endParaRPr>
          </a:p>
          <a:p>
            <a:r>
              <a:rPr lang="tr-TR" dirty="0">
                <a:solidFill>
                  <a:srgbClr val="2D2D8A"/>
                </a:solidFill>
                <a:highlight>
                  <a:srgbClr val="000000">
                    <a:alpha val="0"/>
                  </a:srgbClr>
                </a:highlight>
                <a:latin typeface="Arial"/>
              </a:rPr>
              <a:t>Bu türlerin daha detaylı açıklamaları CAT Vakayla Öğretim Kitapçığı’nda</a:t>
            </a:r>
            <a:r>
              <a:rPr lang="en-US" dirty="0">
                <a:solidFill>
                  <a:srgbClr val="2D2D8A"/>
                </a:solidFill>
                <a:highlight>
                  <a:srgbClr val="000000">
                    <a:alpha val="0"/>
                  </a:srgbClr>
                </a:highlight>
                <a:latin typeface="Arial"/>
              </a:rPr>
              <a:t> </a:t>
            </a:r>
            <a:r>
              <a:rPr lang="tr-TR" dirty="0">
                <a:solidFill>
                  <a:srgbClr val="2D2D8A"/>
                </a:solidFill>
                <a:highlight>
                  <a:srgbClr val="000000">
                    <a:alpha val="0"/>
                  </a:srgbClr>
                </a:highlight>
                <a:latin typeface="Arial"/>
              </a:rPr>
              <a:t>bulunabilir.</a:t>
            </a:r>
          </a:p>
          <a:p>
            <a:r>
              <a:rPr lang="tr-TR" sz="1400" dirty="0">
                <a:solidFill>
                  <a:srgbClr val="2D2D8A"/>
                </a:solidFill>
                <a:highlight>
                  <a:srgbClr val="000000">
                    <a:alpha val="0"/>
                  </a:srgbClr>
                </a:highlight>
                <a:latin typeface="Arial"/>
              </a:rPr>
              <a:t>(http://cat.ba.metu.edu.tr/en/system/files/case_teaching_coursebook_0.pdf)</a:t>
            </a:r>
            <a:endParaRPr lang="tr-TR" dirty="0">
              <a:solidFill>
                <a:srgbClr val="2D2D8A"/>
              </a:solidFill>
              <a:highlight>
                <a:srgbClr val="000000">
                  <a:alpha val="0"/>
                </a:srgbClr>
              </a:highlight>
              <a:latin typeface="Arial"/>
            </a:endParaRPr>
          </a:p>
          <a:p>
            <a:endParaRPr lang="tr-TR" dirty="0"/>
          </a:p>
        </p:txBody>
      </p:sp>
      <p:pic>
        <p:nvPicPr>
          <p:cNvPr id="9"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4541783" y="2228566"/>
            <a:ext cx="2568465" cy="21477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3438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2. Vaka Verisinin İşlenmesinin Modu</a:t>
            </a:r>
            <a:endParaRPr lang="tr-TR" dirty="0"/>
          </a:p>
        </p:txBody>
      </p:sp>
      <p:sp>
        <p:nvSpPr>
          <p:cNvPr id="3" name="Content Placeholder 2"/>
          <p:cNvSpPr>
            <a:spLocks noGrp="1"/>
          </p:cNvSpPr>
          <p:nvPr>
            <p:ph idx="1"/>
          </p:nvPr>
        </p:nvSpPr>
        <p:spPr/>
        <p:txBody>
          <a:bodyPr/>
          <a:lstStyle/>
          <a:p>
            <a:pPr algn="just">
              <a:spcBef>
                <a:spcPct val="20000"/>
              </a:spcBef>
              <a:defRPr>
                <a:effectLst/>
              </a:defRPr>
            </a:pPr>
            <a:r>
              <a:rPr lang="tr-TR" kern="0" dirty="0">
                <a:highlight>
                  <a:srgbClr val="000000">
                    <a:alpha val="0"/>
                  </a:srgbClr>
                </a:highlight>
                <a:latin typeface="Arial"/>
              </a:rPr>
              <a:t>Vaka "alan" veya "masa" araştırmasına mı dayalı?</a:t>
            </a:r>
          </a:p>
          <a:p>
            <a:pPr algn="just">
              <a:spcBef>
                <a:spcPct val="20000"/>
              </a:spcBef>
              <a:defRPr>
                <a:effectLst/>
              </a:defRPr>
            </a:pPr>
            <a:r>
              <a:rPr lang="tr-TR" kern="0" dirty="0">
                <a:highlight>
                  <a:srgbClr val="000000">
                    <a:alpha val="0"/>
                  </a:srgbClr>
                </a:highlight>
                <a:latin typeface="Arial"/>
              </a:rPr>
              <a:t>Basit mi yoksa karmaşık mı, uzun mu kısa mı?</a:t>
            </a:r>
          </a:p>
          <a:p>
            <a:pPr algn="just">
              <a:spcBef>
                <a:spcPct val="20000"/>
              </a:spcBef>
              <a:defRPr>
                <a:effectLst/>
              </a:defRPr>
            </a:pPr>
            <a:r>
              <a:rPr lang="tr-TR" kern="0" dirty="0">
                <a:highlight>
                  <a:srgbClr val="000000">
                    <a:alpha val="0"/>
                  </a:srgbClr>
                </a:highlight>
                <a:latin typeface="Arial"/>
              </a:rPr>
              <a:t>Tek bir sorun mu var yoksa birden fazla mı?</a:t>
            </a:r>
          </a:p>
          <a:p>
            <a:pPr algn="just">
              <a:spcBef>
                <a:spcPct val="20000"/>
              </a:spcBef>
              <a:defRPr>
                <a:effectLst/>
              </a:defRPr>
            </a:pPr>
            <a:r>
              <a:rPr lang="tr-TR" kern="0" dirty="0">
                <a:highlight>
                  <a:srgbClr val="000000">
                    <a:alpha val="0"/>
                  </a:srgbClr>
                </a:highlight>
                <a:latin typeface="Arial"/>
              </a:rPr>
              <a:t>Vaka sorunları ortaya çıkarmayı, sorun çözmeyi, </a:t>
            </a:r>
          </a:p>
          <a:p>
            <a:pPr marL="0" indent="0" algn="just">
              <a:spcBef>
                <a:spcPct val="20000"/>
              </a:spcBef>
              <a:buNone/>
              <a:defRPr>
                <a:effectLst/>
              </a:defRPr>
            </a:pPr>
            <a:r>
              <a:rPr lang="tr-TR" kern="0" dirty="0" smtClean="0">
                <a:highlight>
                  <a:srgbClr val="000000">
                    <a:alpha val="0"/>
                  </a:srgbClr>
                </a:highlight>
                <a:latin typeface="Arial"/>
              </a:rPr>
              <a:t>      </a:t>
            </a:r>
            <a:r>
              <a:rPr lang="tr-TR" kern="0" dirty="0">
                <a:highlight>
                  <a:srgbClr val="000000">
                    <a:alpha val="0"/>
                  </a:srgbClr>
                </a:highlight>
                <a:latin typeface="Arial"/>
              </a:rPr>
              <a:t>problemleri tanımlamayı veya karar vermeyi teşvik ediyor mu?</a:t>
            </a:r>
          </a:p>
          <a:p>
            <a:pPr algn="just">
              <a:spcBef>
                <a:spcPct val="20000"/>
              </a:spcBef>
              <a:defRPr>
                <a:effectLst/>
              </a:defRPr>
            </a:pPr>
            <a:r>
              <a:rPr lang="tr-TR" kern="0" dirty="0">
                <a:highlight>
                  <a:srgbClr val="000000">
                    <a:alpha val="0"/>
                  </a:srgbClr>
                </a:highlight>
                <a:latin typeface="Arial"/>
              </a:rPr>
              <a:t>Nasıl bir perspektif veya yönetim seviyesi sunulmaktadır? </a:t>
            </a:r>
          </a:p>
          <a:p>
            <a:pPr algn="just">
              <a:spcBef>
                <a:spcPct val="20000"/>
              </a:spcBef>
              <a:defRPr>
                <a:effectLst/>
              </a:defRPr>
            </a:pPr>
            <a:r>
              <a:rPr lang="tr-TR" kern="0" dirty="0">
                <a:highlight>
                  <a:srgbClr val="000000">
                    <a:alpha val="0"/>
                  </a:srgbClr>
                </a:highlight>
                <a:latin typeface="Arial"/>
              </a:rPr>
              <a:t>Bu öğrenmeye tümevarım mı yoksa tümden gelim yaklaşımı mı sağlıyor (teori uygulamalı mı yoksa teori ile ortaya çıkmış mı)?</a:t>
            </a:r>
          </a:p>
          <a:p>
            <a:pPr algn="just">
              <a:spcBef>
                <a:spcPct val="20000"/>
              </a:spcBef>
              <a:defRPr>
                <a:effectLst/>
              </a:defRPr>
            </a:pPr>
            <a:r>
              <a:rPr lang="tr-TR" kern="0" dirty="0">
                <a:highlight>
                  <a:srgbClr val="000000">
                    <a:alpha val="0"/>
                  </a:srgbClr>
                </a:highlight>
                <a:latin typeface="Arial"/>
              </a:rPr>
              <a:t>Veri öğrenmeye ıraksak olarak mı yoksa yakınsak olarak yaklaşacak şekilde mi organize edebilir?</a:t>
            </a:r>
          </a:p>
          <a:p>
            <a:endParaRPr lang="tr-TR" dirty="0"/>
          </a:p>
        </p:txBody>
      </p:sp>
      <p:pic>
        <p:nvPicPr>
          <p:cNvPr id="4" name="Picture 5" descr="j0286456"/>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7953287" y="2087918"/>
            <a:ext cx="1328737" cy="1836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343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3. Vaka Sunum Biçimi</a:t>
            </a:r>
            <a:endParaRPr lang="tr-TR" dirty="0"/>
          </a:p>
        </p:txBody>
      </p:sp>
      <p:sp>
        <p:nvSpPr>
          <p:cNvPr id="3" name="Content Placeholder 2"/>
          <p:cNvSpPr>
            <a:spLocks noGrp="1"/>
          </p:cNvSpPr>
          <p:nvPr>
            <p:ph idx="1"/>
          </p:nvPr>
        </p:nvSpPr>
        <p:spPr/>
        <p:txBody>
          <a:bodyPr/>
          <a:lstStyle/>
          <a:p>
            <a:pPr algn="just">
              <a:spcBef>
                <a:spcPct val="20000"/>
              </a:spcBef>
              <a:defRPr>
                <a:effectLst/>
              </a:defRPr>
            </a:pPr>
            <a:r>
              <a:rPr lang="tr-TR" sz="2000" kern="0" dirty="0">
                <a:highlight>
                  <a:srgbClr val="000000">
                    <a:alpha val="0"/>
                  </a:srgbClr>
                </a:highlight>
                <a:latin typeface="Arial"/>
              </a:rPr>
              <a:t>Tek bir vaka olarak mı yoksa küçük parçalar olarak mı?</a:t>
            </a:r>
          </a:p>
          <a:p>
            <a:pPr lvl="1" algn="just">
              <a:spcBef>
                <a:spcPct val="20000"/>
              </a:spcBef>
              <a:defRPr>
                <a:effectLst/>
              </a:defRPr>
            </a:pPr>
            <a:r>
              <a:rPr lang="tr-TR" sz="1800" kern="0" dirty="0">
                <a:highlight>
                  <a:srgbClr val="000000">
                    <a:alpha val="0"/>
                  </a:srgbClr>
                </a:highlight>
                <a:latin typeface="Arial"/>
              </a:rPr>
              <a:t>Tavuk ve yumurta vakası</a:t>
            </a:r>
          </a:p>
          <a:p>
            <a:pPr lvl="1" algn="just">
              <a:spcBef>
                <a:spcPct val="20000"/>
              </a:spcBef>
              <a:defRPr>
                <a:effectLst/>
              </a:defRPr>
            </a:pPr>
            <a:r>
              <a:rPr lang="tr-TR" sz="1800" kern="0" dirty="0">
                <a:highlight>
                  <a:srgbClr val="000000">
                    <a:alpha val="0"/>
                  </a:srgbClr>
                </a:highlight>
                <a:latin typeface="Arial"/>
              </a:rPr>
              <a:t>Ardışık vaka</a:t>
            </a:r>
          </a:p>
          <a:p>
            <a:pPr lvl="1" algn="just">
              <a:spcBef>
                <a:spcPct val="20000"/>
              </a:spcBef>
              <a:defRPr>
                <a:effectLst/>
              </a:defRPr>
            </a:pPr>
            <a:r>
              <a:rPr lang="tr-TR" sz="1800" kern="0" dirty="0">
                <a:highlight>
                  <a:srgbClr val="000000">
                    <a:alpha val="0"/>
                  </a:srgbClr>
                </a:highlight>
                <a:latin typeface="Arial"/>
              </a:rPr>
              <a:t>Birden fazla karar verme seçenekli vaka </a:t>
            </a:r>
          </a:p>
          <a:p>
            <a:pPr algn="just">
              <a:spcBef>
                <a:spcPct val="20000"/>
              </a:spcBef>
              <a:defRPr>
                <a:effectLst/>
              </a:defRPr>
            </a:pPr>
            <a:r>
              <a:rPr lang="tr-TR" sz="2000" kern="0" dirty="0">
                <a:highlight>
                  <a:srgbClr val="000000">
                    <a:alpha val="0"/>
                  </a:srgbClr>
                </a:highlight>
                <a:latin typeface="Arial"/>
              </a:rPr>
              <a:t>Öğrenmeyi geliştirecek ek materyaller var mı?</a:t>
            </a:r>
          </a:p>
          <a:p>
            <a:pPr algn="just">
              <a:spcBef>
                <a:spcPct val="20000"/>
              </a:spcBef>
              <a:defRPr>
                <a:effectLst/>
              </a:defRPr>
            </a:pPr>
            <a:r>
              <a:rPr lang="tr-TR" sz="2000" kern="0" dirty="0">
                <a:highlight>
                  <a:srgbClr val="000000">
                    <a:alpha val="0"/>
                  </a:srgbClr>
                </a:highlight>
                <a:latin typeface="Arial"/>
              </a:rPr>
              <a:t>İyi geliştirilmiş bir öğretme notu/vaka haritası bulunuyor mu</a:t>
            </a:r>
          </a:p>
          <a:p>
            <a:pPr algn="just">
              <a:spcBef>
                <a:spcPct val="20000"/>
              </a:spcBef>
              <a:defRPr>
                <a:effectLst/>
              </a:defRPr>
            </a:pPr>
            <a:r>
              <a:rPr lang="tr-TR" sz="2000" kern="0" dirty="0">
                <a:highlight>
                  <a:srgbClr val="000000">
                    <a:alpha val="0"/>
                  </a:srgbClr>
                </a:highlight>
                <a:latin typeface="Arial"/>
              </a:rPr>
              <a:t>Hangi medya formatı...</a:t>
            </a:r>
          </a:p>
          <a:p>
            <a:pPr lvl="1" algn="just">
              <a:spcBef>
                <a:spcPct val="20000"/>
              </a:spcBef>
              <a:defRPr>
                <a:effectLst/>
              </a:defRPr>
            </a:pPr>
            <a:r>
              <a:rPr lang="tr-TR" sz="1800" kern="0" dirty="0">
                <a:highlight>
                  <a:srgbClr val="000000">
                    <a:alpha val="0"/>
                  </a:srgbClr>
                </a:highlight>
                <a:latin typeface="Arial"/>
              </a:rPr>
              <a:t>Kağıt temelli</a:t>
            </a:r>
          </a:p>
          <a:p>
            <a:pPr lvl="1" algn="just">
              <a:spcBef>
                <a:spcPct val="20000"/>
              </a:spcBef>
              <a:defRPr>
                <a:effectLst/>
              </a:defRPr>
            </a:pPr>
            <a:r>
              <a:rPr lang="tr-TR" sz="1800" kern="0" dirty="0">
                <a:highlight>
                  <a:srgbClr val="000000">
                    <a:alpha val="0"/>
                  </a:srgbClr>
                </a:highlight>
                <a:latin typeface="Arial"/>
              </a:rPr>
              <a:t>Video temelli</a:t>
            </a:r>
          </a:p>
          <a:p>
            <a:pPr lvl="1" algn="just">
              <a:spcBef>
                <a:spcPct val="20000"/>
              </a:spcBef>
              <a:defRPr>
                <a:effectLst/>
              </a:defRPr>
            </a:pPr>
            <a:r>
              <a:rPr lang="tr-TR" sz="1800" kern="0" dirty="0">
                <a:highlight>
                  <a:srgbClr val="000000">
                    <a:alpha val="0"/>
                  </a:srgbClr>
                </a:highlight>
                <a:latin typeface="Arial"/>
              </a:rPr>
              <a:t>Web temelli</a:t>
            </a:r>
          </a:p>
          <a:p>
            <a:pPr lvl="1" algn="just">
              <a:spcBef>
                <a:spcPct val="20000"/>
              </a:spcBef>
              <a:defRPr>
                <a:effectLst/>
              </a:defRPr>
            </a:pPr>
            <a:r>
              <a:rPr lang="tr-TR" sz="1800" kern="0" dirty="0">
                <a:highlight>
                  <a:srgbClr val="000000">
                    <a:alpha val="0"/>
                  </a:srgbClr>
                </a:highlight>
                <a:latin typeface="Arial"/>
              </a:rPr>
              <a:t>İnteraktif CD-ROM/App</a:t>
            </a:r>
          </a:p>
          <a:p>
            <a:endParaRPr lang="tr-TR" dirty="0"/>
          </a:p>
        </p:txBody>
      </p:sp>
      <p:pic>
        <p:nvPicPr>
          <p:cNvPr id="4" name="Picture 4" descr="j009057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5937585" y="4288658"/>
            <a:ext cx="1811338" cy="176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3438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solidFill>
                  <a:srgbClr val="2D2D8A"/>
                </a:solidFill>
                <a:highlight>
                  <a:srgbClr val="000000">
                    <a:alpha val="0"/>
                  </a:srgbClr>
                </a:highlight>
                <a:latin typeface="Arial"/>
              </a:rPr>
              <a:t>Farklı vaka çalışmaları, farklı işlevlerde aşağıdakilere benzer birçok uygulama sağlayabilir:</a:t>
            </a:r>
            <a:endParaRPr lang="tr-TR" dirty="0"/>
          </a:p>
        </p:txBody>
      </p:sp>
      <p:sp>
        <p:nvSpPr>
          <p:cNvPr id="3" name="Content Placeholder 2"/>
          <p:cNvSpPr>
            <a:spLocks noGrp="1"/>
          </p:cNvSpPr>
          <p:nvPr>
            <p:ph idx="1"/>
          </p:nvPr>
        </p:nvSpPr>
        <p:spPr/>
        <p:txBody>
          <a:bodyPr/>
          <a:lstStyle/>
          <a:p>
            <a:pPr>
              <a:lnSpc>
                <a:spcPct val="140000"/>
              </a:lnSpc>
            </a:pPr>
            <a:r>
              <a:rPr lang="tr-TR" dirty="0">
                <a:highlight>
                  <a:srgbClr val="000000">
                    <a:alpha val="0"/>
                  </a:srgbClr>
                </a:highlight>
                <a:latin typeface="Arial"/>
              </a:rPr>
              <a:t>Analiz ve eleştirel düşünme</a:t>
            </a:r>
          </a:p>
          <a:p>
            <a:pPr>
              <a:lnSpc>
                <a:spcPct val="140000"/>
              </a:lnSpc>
            </a:pPr>
            <a:r>
              <a:rPr lang="tr-TR" dirty="0">
                <a:highlight>
                  <a:srgbClr val="000000">
                    <a:alpha val="0"/>
                  </a:srgbClr>
                </a:highlight>
                <a:latin typeface="Arial"/>
              </a:rPr>
              <a:t>Karar alma</a:t>
            </a:r>
          </a:p>
          <a:p>
            <a:pPr>
              <a:lnSpc>
                <a:spcPct val="140000"/>
              </a:lnSpc>
            </a:pPr>
            <a:r>
              <a:rPr lang="tr-TR" dirty="0">
                <a:highlight>
                  <a:srgbClr val="000000">
                    <a:alpha val="0"/>
                  </a:srgbClr>
                </a:highlight>
                <a:latin typeface="Arial"/>
              </a:rPr>
              <a:t>Eylem planları arasında seçim yapma</a:t>
            </a:r>
          </a:p>
          <a:p>
            <a:pPr>
              <a:lnSpc>
                <a:spcPct val="140000"/>
              </a:lnSpc>
            </a:pPr>
            <a:r>
              <a:rPr lang="tr-TR" dirty="0">
                <a:highlight>
                  <a:srgbClr val="000000">
                    <a:alpha val="0"/>
                  </a:srgbClr>
                </a:highlight>
                <a:latin typeface="Arial"/>
              </a:rPr>
              <a:t>Tahmin ve çıkarımları yönetme</a:t>
            </a:r>
          </a:p>
          <a:p>
            <a:pPr>
              <a:lnSpc>
                <a:spcPct val="140000"/>
              </a:lnSpc>
            </a:pPr>
            <a:r>
              <a:rPr lang="tr-TR" dirty="0">
                <a:highlight>
                  <a:srgbClr val="000000">
                    <a:alpha val="0"/>
                  </a:srgbClr>
                </a:highlight>
                <a:latin typeface="Arial"/>
              </a:rPr>
              <a:t>Bir bakış açısı sunma</a:t>
            </a:r>
          </a:p>
          <a:p>
            <a:pPr>
              <a:lnSpc>
                <a:spcPct val="140000"/>
              </a:lnSpc>
            </a:pPr>
            <a:r>
              <a:rPr lang="tr-TR" dirty="0">
                <a:highlight>
                  <a:srgbClr val="000000">
                    <a:alpha val="0"/>
                  </a:srgbClr>
                </a:highlight>
                <a:latin typeface="Arial"/>
              </a:rPr>
              <a:t>Diğerlerini dinleme ve anlama</a:t>
            </a:r>
          </a:p>
          <a:p>
            <a:pPr>
              <a:lnSpc>
                <a:spcPct val="140000"/>
              </a:lnSpc>
            </a:pPr>
            <a:r>
              <a:rPr lang="tr-TR" dirty="0">
                <a:highlight>
                  <a:srgbClr val="000000">
                    <a:alpha val="0"/>
                  </a:srgbClr>
                </a:highlight>
                <a:latin typeface="Arial"/>
              </a:rPr>
              <a:t>Teori ve pratiği ilişkilendirme</a:t>
            </a:r>
          </a:p>
          <a:p>
            <a:endParaRPr lang="tr-TR" dirty="0"/>
          </a:p>
        </p:txBody>
      </p:sp>
      <p:pic>
        <p:nvPicPr>
          <p:cNvPr id="4" name="Picture 4" descr="BD04970_[1]"/>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a:xfrm>
            <a:off x="6019800" y="3058510"/>
            <a:ext cx="2648005" cy="20836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a:xfrm>
            <a:off x="6155140" y="5289221"/>
            <a:ext cx="2512665" cy="244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sz="2400">
                <a:solidFill>
                  <a:schemeClr val="tx1"/>
                </a:solidFill>
                <a:effectLst/>
                <a:latin typeface="Arial" pitchFamily="34" charset="0"/>
                <a:ea typeface="ヒラギノ角ゴ Pro W3" pitchFamily="1" charset="-128"/>
              </a:defRPr>
            </a:lvl1pPr>
            <a:lvl2pPr>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lvl="1" rtl="0">
              <a:buFont typeface="Monotype Sorts" charset="0"/>
              <a:buNone/>
            </a:pPr>
            <a:r>
              <a:rPr lang="tr-TR" sz="1000" b="0" i="0" u="none" strike="noStrike" dirty="0">
                <a:effectLst/>
                <a:highlight>
                  <a:srgbClr val="000000">
                    <a:alpha val="0"/>
                  </a:srgbClr>
                </a:highlight>
                <a:latin typeface="Arial"/>
              </a:rPr>
              <a:t>J. Heath'den uyarlanmıştır (1998)</a:t>
            </a:r>
          </a:p>
        </p:txBody>
      </p:sp>
    </p:spTree>
    <p:extLst>
      <p:ext uri="{BB962C8B-B14F-4D97-AF65-F5344CB8AC3E}">
        <p14:creationId xmlns:p14="http://schemas.microsoft.com/office/powerpoint/2010/main" val="3673438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30000"/>
              </a:lnSpc>
            </a:pPr>
            <a:r>
              <a:rPr lang="tr-TR" b="1" dirty="0">
                <a:solidFill>
                  <a:srgbClr val="2D2D8A"/>
                </a:solidFill>
                <a:highlight>
                  <a:srgbClr val="000000">
                    <a:alpha val="0"/>
                  </a:srgbClr>
                </a:highlight>
                <a:latin typeface="Arial"/>
              </a:rPr>
              <a:t>BÖLÜM D - Vaka öğretmeni hangi farklı rolleri ve işlevleri yerine getirir?</a:t>
            </a:r>
          </a:p>
        </p:txBody>
      </p:sp>
      <p:sp>
        <p:nvSpPr>
          <p:cNvPr id="3" name="Content Placeholder 2"/>
          <p:cNvSpPr>
            <a:spLocks noGrp="1"/>
          </p:cNvSpPr>
          <p:nvPr>
            <p:ph idx="1"/>
          </p:nvPr>
        </p:nvSpPr>
        <p:spPr/>
        <p:txBody>
          <a:bodyPr/>
          <a:lstStyle/>
          <a:p>
            <a:pPr marL="0" indent="0">
              <a:lnSpc>
                <a:spcPct val="150000"/>
              </a:lnSpc>
              <a:buNone/>
            </a:pPr>
            <a:r>
              <a:rPr lang="tr-TR" b="1" dirty="0">
                <a:solidFill>
                  <a:srgbClr val="2D2D8A"/>
                </a:solidFill>
                <a:highlight>
                  <a:srgbClr val="000000">
                    <a:alpha val="0"/>
                  </a:srgbClr>
                </a:highlight>
                <a:latin typeface="Arial"/>
              </a:rPr>
              <a:t>Farklı tür vaka yöntemlerine ve kullanışlarına göz attığımıza göre, vaka öğretmeninin sınıf içerisinde hangi rolleri alması veya almaması gerektiğine göz atalım. Unutmayın, vaka eğitmeninin görevi sınıfta yapılan sunumu öğretmek veya kontrol etmek değil, ‘öğrenmeyi kolaylaştırmak.‘. Bu slaytlarda vaka öğretmeninin farklı işlevleri açıklanmaktadır. </a:t>
            </a:r>
          </a:p>
          <a:p>
            <a:endParaRPr lang="tr-TR" dirty="0"/>
          </a:p>
        </p:txBody>
      </p:sp>
    </p:spTree>
    <p:extLst>
      <p:ext uri="{BB962C8B-B14F-4D97-AF65-F5344CB8AC3E}">
        <p14:creationId xmlns:p14="http://schemas.microsoft.com/office/powerpoint/2010/main" val="3673438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Eğitmenin Rolleri</a:t>
            </a:r>
            <a:endParaRPr lang="tr-TR" dirty="0"/>
          </a:p>
        </p:txBody>
      </p:sp>
      <p:sp>
        <p:nvSpPr>
          <p:cNvPr id="3" name="Content Placeholder 2"/>
          <p:cNvSpPr>
            <a:spLocks noGrp="1"/>
          </p:cNvSpPr>
          <p:nvPr>
            <p:ph idx="1"/>
          </p:nvPr>
        </p:nvSpPr>
        <p:spPr/>
        <p:txBody>
          <a:bodyPr/>
          <a:lstStyle/>
          <a:p>
            <a:pPr>
              <a:lnSpc>
                <a:spcPct val="90000"/>
              </a:lnSpc>
            </a:pPr>
            <a:r>
              <a:rPr lang="tr-TR" dirty="0">
                <a:highlight>
                  <a:srgbClr val="000000">
                    <a:alpha val="0"/>
                  </a:srgbClr>
                </a:highlight>
                <a:latin typeface="Arial"/>
              </a:rPr>
              <a:t>Süre tutucu</a:t>
            </a:r>
          </a:p>
          <a:p>
            <a:pPr>
              <a:lnSpc>
                <a:spcPct val="90000"/>
              </a:lnSpc>
            </a:pPr>
            <a:endParaRPr lang="en-GB" altLang="en-US" dirty="0"/>
          </a:p>
          <a:p>
            <a:pPr>
              <a:lnSpc>
                <a:spcPct val="90000"/>
              </a:lnSpc>
            </a:pPr>
            <a:r>
              <a:rPr lang="tr-TR" dirty="0">
                <a:highlight>
                  <a:srgbClr val="000000">
                    <a:alpha val="0"/>
                  </a:srgbClr>
                </a:highlight>
                <a:latin typeface="Arial"/>
              </a:rPr>
              <a:t>Tartışma kaydedici </a:t>
            </a:r>
          </a:p>
          <a:p>
            <a:pPr>
              <a:lnSpc>
                <a:spcPct val="90000"/>
              </a:lnSpc>
            </a:pPr>
            <a:endParaRPr lang="en-GB" altLang="en-US" dirty="0"/>
          </a:p>
          <a:p>
            <a:pPr>
              <a:lnSpc>
                <a:spcPct val="90000"/>
              </a:lnSpc>
            </a:pPr>
            <a:r>
              <a:rPr lang="tr-TR" dirty="0">
                <a:highlight>
                  <a:srgbClr val="000000">
                    <a:alpha val="0"/>
                  </a:srgbClr>
                </a:highlight>
                <a:latin typeface="Arial"/>
              </a:rPr>
              <a:t>Grup tartışmasının özetleyicisi</a:t>
            </a:r>
          </a:p>
          <a:p>
            <a:pPr>
              <a:lnSpc>
                <a:spcPct val="90000"/>
              </a:lnSpc>
            </a:pPr>
            <a:endParaRPr lang="en-GB" altLang="en-US" dirty="0"/>
          </a:p>
          <a:p>
            <a:pPr>
              <a:lnSpc>
                <a:spcPct val="90000"/>
              </a:lnSpc>
            </a:pPr>
            <a:r>
              <a:rPr lang="tr-TR" dirty="0">
                <a:highlight>
                  <a:srgbClr val="000000">
                    <a:alpha val="0"/>
                  </a:srgbClr>
                </a:highlight>
                <a:latin typeface="Arial"/>
              </a:rPr>
              <a:t>Grubun ortak karara varmasını sağlayan kişi</a:t>
            </a:r>
          </a:p>
          <a:p>
            <a:pPr>
              <a:lnSpc>
                <a:spcPct val="90000"/>
              </a:lnSpc>
              <a:buNone/>
            </a:pPr>
            <a:endParaRPr lang="en-GB" altLang="en-US" dirty="0"/>
          </a:p>
          <a:p>
            <a:pPr algn="just">
              <a:lnSpc>
                <a:spcPct val="90000"/>
              </a:lnSpc>
            </a:pPr>
            <a:r>
              <a:rPr lang="tr-TR" dirty="0">
                <a:highlight>
                  <a:srgbClr val="000000">
                    <a:alpha val="0"/>
                  </a:srgbClr>
                </a:highlight>
                <a:latin typeface="Arial"/>
              </a:rPr>
              <a:t>Son ve en önemli olarak, hevesli, şaka kabiliyeti olan, cana yakın, konuşkan ve ilham veren birisi olması</a:t>
            </a:r>
          </a:p>
          <a:p>
            <a:endParaRPr lang="tr-TR"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5771643" y="2120462"/>
            <a:ext cx="2499887" cy="1931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3438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solidFill>
                  <a:srgbClr val="2D2D8A"/>
                </a:solidFill>
                <a:highlight>
                  <a:srgbClr val="000000">
                    <a:alpha val="0"/>
                  </a:srgbClr>
                </a:highlight>
                <a:latin typeface="Arial"/>
              </a:rPr>
              <a:t>Öğrencinin gelişim seviyesine göre farklı öğretme tarzları kullanılabilir. Bu slayt, argümanları daha direkte karşı dolaylı bir yaklaşımla inceliyor</a:t>
            </a:r>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49" y="2754258"/>
            <a:ext cx="8233434" cy="365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Straight Connector 9"/>
          <p:cNvCxnSpPr/>
          <p:nvPr/>
        </p:nvCxnSpPr>
        <p:spPr>
          <a:xfrm>
            <a:off x="793418" y="3168869"/>
            <a:ext cx="7523985" cy="0"/>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p:cNvCxnSpPr/>
          <p:nvPr/>
        </p:nvCxnSpPr>
        <p:spPr>
          <a:xfrm rot="16200000">
            <a:off x="1823309" y="4396601"/>
            <a:ext cx="3168000" cy="0"/>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rot="16200000">
            <a:off x="3977930" y="4396601"/>
            <a:ext cx="316800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7343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BÖLÜM A - Vaka Yöntemi nedir?</a:t>
            </a:r>
            <a:endParaRPr lang="tr-TR" dirty="0"/>
          </a:p>
        </p:txBody>
      </p:sp>
      <p:sp>
        <p:nvSpPr>
          <p:cNvPr id="7" name="Content Placeholder 6"/>
          <p:cNvSpPr>
            <a:spLocks noGrp="1"/>
          </p:cNvSpPr>
          <p:nvPr>
            <p:ph idx="1"/>
          </p:nvPr>
        </p:nvSpPr>
        <p:spPr/>
        <p:txBody>
          <a:bodyPr/>
          <a:lstStyle/>
          <a:p>
            <a:pPr marL="0" indent="0">
              <a:lnSpc>
                <a:spcPct val="150000"/>
              </a:lnSpc>
              <a:buNone/>
            </a:pPr>
            <a:r>
              <a:rPr lang="tr-TR" b="1" dirty="0">
                <a:solidFill>
                  <a:srgbClr val="2D2D8A"/>
                </a:solidFill>
                <a:highlight>
                  <a:srgbClr val="000000">
                    <a:alpha val="0"/>
                  </a:srgbClr>
                </a:highlight>
                <a:latin typeface="Arial"/>
              </a:rPr>
              <a:t>Vaka çalışmasını ortaya getiren unsurların birden çok açıklaması vardır fakat bu bölümde, sınıfta veya uzaktan öğrenim amacıyla bir grup öğrenciyle kullanılabilecek bir yönetim vaka çalışması açıklanacaktır. Sıradaki slaytlar "vaka nedir" ve "vaka yöntemi öğrenmeye nasıl destek olur" konulu bir konuşma başlatmak için kullanılabilir.</a:t>
            </a:r>
          </a:p>
          <a:p>
            <a:endParaRPr lang="tr-TR" dirty="0"/>
          </a:p>
        </p:txBody>
      </p:sp>
      <p:sp>
        <p:nvSpPr>
          <p:cNvPr id="4" name="Slide Number Placeholder 3"/>
          <p:cNvSpPr>
            <a:spLocks noGrp="1"/>
          </p:cNvSpPr>
          <p:nvPr>
            <p:ph type="sldNum" sz="quarter" idx="12"/>
          </p:nvPr>
        </p:nvSpPr>
        <p:spPr>
          <a:effectLst/>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a:r>
              <a:rPr lang="tr-TR" sz="1600" b="1" i="0" u="none" strike="noStrike">
                <a:solidFill>
                  <a:srgbClr val="FFFFFF"/>
                </a:solidFill>
                <a:effectLst/>
                <a:highlight>
                  <a:srgbClr val="000000">
                    <a:alpha val="0"/>
                  </a:srgbClr>
                </a:highlight>
                <a:latin typeface="Arial"/>
              </a:rPr>
              <a:t>2</a:t>
            </a:r>
          </a:p>
        </p:txBody>
      </p:sp>
    </p:spTree>
    <p:extLst>
      <p:ext uri="{BB962C8B-B14F-4D97-AF65-F5344CB8AC3E}">
        <p14:creationId xmlns:p14="http://schemas.microsoft.com/office/powerpoint/2010/main" val="38473475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Vaka Eğitmenleri için Yapılacaklar ve Yapılmayacaklar</a:t>
            </a:r>
            <a:endParaRPr lang="tr-TR" dirty="0"/>
          </a:p>
        </p:txBody>
      </p:sp>
      <p:sp>
        <p:nvSpPr>
          <p:cNvPr id="4" name="Content Placeholder 3"/>
          <p:cNvSpPr>
            <a:spLocks noGrp="1"/>
          </p:cNvSpPr>
          <p:nvPr>
            <p:ph sz="half" idx="1"/>
          </p:nvPr>
        </p:nvSpPr>
        <p:spPr/>
        <p:txBody>
          <a:bodyPr>
            <a:normAutofit fontScale="92500" lnSpcReduction="20000"/>
          </a:bodyPr>
          <a:lstStyle/>
          <a:p>
            <a:pPr>
              <a:buNone/>
            </a:pPr>
            <a:r>
              <a:rPr lang="tr-TR" b="1" kern="0" dirty="0">
                <a:highlight>
                  <a:srgbClr val="000000">
                    <a:alpha val="0"/>
                  </a:srgbClr>
                </a:highlight>
                <a:latin typeface="Arial"/>
              </a:rPr>
              <a:t>Yapılacaklar</a:t>
            </a:r>
          </a:p>
          <a:p>
            <a:r>
              <a:rPr lang="tr-TR" kern="0" dirty="0">
                <a:highlight>
                  <a:srgbClr val="000000">
                    <a:alpha val="0"/>
                  </a:srgbClr>
                </a:highlight>
                <a:latin typeface="Arial"/>
              </a:rPr>
              <a:t>Hazırlık</a:t>
            </a:r>
          </a:p>
          <a:p>
            <a:r>
              <a:rPr lang="tr-TR" kern="0" dirty="0">
                <a:highlight>
                  <a:srgbClr val="000000">
                    <a:alpha val="0"/>
                  </a:srgbClr>
                </a:highlight>
                <a:latin typeface="Arial"/>
              </a:rPr>
              <a:t>Mesajı sunun</a:t>
            </a:r>
          </a:p>
          <a:p>
            <a:r>
              <a:rPr lang="tr-TR" kern="0" dirty="0">
                <a:highlight>
                  <a:srgbClr val="000000">
                    <a:alpha val="0"/>
                  </a:srgbClr>
                </a:highlight>
                <a:latin typeface="Arial"/>
              </a:rPr>
              <a:t>Dinleyin</a:t>
            </a:r>
          </a:p>
          <a:p>
            <a:r>
              <a:rPr lang="tr-TR" kern="0" dirty="0">
                <a:highlight>
                  <a:srgbClr val="000000">
                    <a:alpha val="0"/>
                  </a:srgbClr>
                </a:highlight>
                <a:latin typeface="Arial"/>
              </a:rPr>
              <a:t>Açık fikirli olun</a:t>
            </a:r>
          </a:p>
          <a:p>
            <a:r>
              <a:rPr lang="tr-TR" kern="0" dirty="0">
                <a:highlight>
                  <a:srgbClr val="000000">
                    <a:alpha val="0"/>
                  </a:srgbClr>
                </a:highlight>
                <a:latin typeface="Arial"/>
              </a:rPr>
              <a:t>Geçmiş tecrübeler</a:t>
            </a:r>
          </a:p>
          <a:p>
            <a:r>
              <a:rPr lang="tr-TR" kern="0" dirty="0">
                <a:highlight>
                  <a:srgbClr val="000000">
                    <a:alpha val="0"/>
                  </a:srgbClr>
                </a:highlight>
                <a:latin typeface="Arial"/>
              </a:rPr>
              <a:t>Kışkırtıcı ama yapıcı olun</a:t>
            </a:r>
          </a:p>
          <a:p>
            <a:r>
              <a:rPr lang="tr-TR" kern="0" dirty="0">
                <a:highlight>
                  <a:srgbClr val="000000">
                    <a:alpha val="0"/>
                  </a:srgbClr>
                </a:highlight>
                <a:latin typeface="Arial"/>
              </a:rPr>
              <a:t>Daha fazla kaynak getirin</a:t>
            </a:r>
          </a:p>
          <a:p>
            <a:r>
              <a:rPr lang="tr-TR" kern="0" dirty="0">
                <a:highlight>
                  <a:srgbClr val="000000">
                    <a:alpha val="0"/>
                  </a:srgbClr>
                </a:highlight>
                <a:latin typeface="Arial"/>
              </a:rPr>
              <a:t>Özetleyin veya özetleri davet edin</a:t>
            </a:r>
          </a:p>
          <a:p>
            <a:r>
              <a:rPr lang="tr-TR" kern="0" dirty="0">
                <a:highlight>
                  <a:srgbClr val="000000">
                    <a:alpha val="0"/>
                  </a:srgbClr>
                </a:highlight>
                <a:latin typeface="Arial"/>
              </a:rPr>
              <a:t>Amaçlardan uzaklaşmayın</a:t>
            </a:r>
          </a:p>
          <a:p>
            <a:r>
              <a:rPr lang="tr-TR" kern="0" dirty="0">
                <a:highlight>
                  <a:srgbClr val="000000">
                    <a:alpha val="0"/>
                  </a:srgbClr>
                </a:highlight>
                <a:latin typeface="Arial"/>
              </a:rPr>
              <a:t>Değerlendirin, gözlemleyin ve inceleyin</a:t>
            </a:r>
          </a:p>
          <a:p>
            <a:endParaRPr lang="tr-TR" dirty="0"/>
          </a:p>
        </p:txBody>
      </p:sp>
      <p:sp>
        <p:nvSpPr>
          <p:cNvPr id="5" name="Content Placeholder 4"/>
          <p:cNvSpPr>
            <a:spLocks noGrp="1"/>
          </p:cNvSpPr>
          <p:nvPr>
            <p:ph sz="half" idx="2"/>
          </p:nvPr>
        </p:nvSpPr>
        <p:spPr/>
        <p:txBody>
          <a:bodyPr>
            <a:normAutofit fontScale="92500" lnSpcReduction="20000"/>
          </a:bodyPr>
          <a:lstStyle/>
          <a:p>
            <a:pPr>
              <a:buNone/>
            </a:pPr>
            <a:r>
              <a:rPr lang="tr-TR" b="1" kern="0" dirty="0">
                <a:highlight>
                  <a:srgbClr val="000000">
                    <a:alpha val="0"/>
                  </a:srgbClr>
                </a:highlight>
                <a:latin typeface="Arial"/>
              </a:rPr>
              <a:t>Yapılmayacaklar</a:t>
            </a:r>
          </a:p>
          <a:p>
            <a:r>
              <a:rPr lang="tr-TR" kern="0" dirty="0">
                <a:highlight>
                  <a:srgbClr val="000000">
                    <a:alpha val="0"/>
                  </a:srgbClr>
                </a:highlight>
                <a:latin typeface="Arial"/>
              </a:rPr>
              <a:t>Ani değişiklikler yapmayın</a:t>
            </a:r>
          </a:p>
          <a:p>
            <a:r>
              <a:rPr lang="tr-TR" kern="0" dirty="0">
                <a:highlight>
                  <a:srgbClr val="000000">
                    <a:alpha val="0"/>
                  </a:srgbClr>
                </a:highlight>
                <a:latin typeface="Arial"/>
              </a:rPr>
              <a:t>Kendinizi tekrar etmeyin</a:t>
            </a:r>
          </a:p>
          <a:p>
            <a:r>
              <a:rPr lang="tr-TR" kern="0" dirty="0">
                <a:highlight>
                  <a:srgbClr val="000000">
                    <a:alpha val="0"/>
                  </a:srgbClr>
                </a:highlight>
                <a:latin typeface="Arial"/>
              </a:rPr>
              <a:t>Boşa zaman harcamayın</a:t>
            </a:r>
          </a:p>
          <a:p>
            <a:r>
              <a:rPr lang="tr-TR" kern="0" dirty="0">
                <a:highlight>
                  <a:srgbClr val="000000">
                    <a:alpha val="0"/>
                  </a:srgbClr>
                </a:highlight>
                <a:latin typeface="Arial"/>
              </a:rPr>
              <a:t>Ayrımcılık yapmayın</a:t>
            </a:r>
          </a:p>
          <a:p>
            <a:endParaRPr lang="en-GB" altLang="en-US" kern="0" dirty="0">
              <a:highlight>
                <a:srgbClr val="000000">
                  <a:alpha val="0"/>
                </a:srgbClr>
              </a:highlight>
              <a:latin typeface="Arial"/>
            </a:endParaRPr>
          </a:p>
          <a:p>
            <a:pPr marL="0" indent="0">
              <a:buNone/>
            </a:pPr>
            <a:r>
              <a:rPr lang="tr-TR" b="1" kern="0" dirty="0">
                <a:highlight>
                  <a:srgbClr val="000000">
                    <a:alpha val="0"/>
                  </a:srgbClr>
                </a:highlight>
                <a:latin typeface="Arial"/>
              </a:rPr>
              <a:t>Her zaman</a:t>
            </a:r>
          </a:p>
          <a:p>
            <a:r>
              <a:rPr lang="tr-TR" kern="0" dirty="0">
                <a:highlight>
                  <a:srgbClr val="000000">
                    <a:alpha val="0"/>
                  </a:srgbClr>
                </a:highlight>
                <a:latin typeface="Arial"/>
              </a:rPr>
              <a:t>Katılımcılarınıza ve onların arka planlarına, davranışlarına ve itibarlarına saygı gösterin</a:t>
            </a:r>
          </a:p>
          <a:p>
            <a:r>
              <a:rPr lang="tr-TR" kern="0" dirty="0">
                <a:highlight>
                  <a:srgbClr val="000000">
                    <a:alpha val="0"/>
                  </a:srgbClr>
                </a:highlight>
                <a:latin typeface="Arial"/>
              </a:rPr>
              <a:t>Gülümseyin</a:t>
            </a:r>
          </a:p>
          <a:p>
            <a:endParaRPr lang="tr-TR" dirty="0"/>
          </a:p>
        </p:txBody>
      </p:sp>
    </p:spTree>
    <p:extLst>
      <p:ext uri="{BB962C8B-B14F-4D97-AF65-F5344CB8AC3E}">
        <p14:creationId xmlns:p14="http://schemas.microsoft.com/office/powerpoint/2010/main" val="367343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solidFill>
                  <a:srgbClr val="2D2D8A"/>
                </a:solidFill>
                <a:highlight>
                  <a:srgbClr val="000000">
                    <a:alpha val="0"/>
                  </a:srgbClr>
                </a:highlight>
                <a:latin typeface="Arial"/>
              </a:rPr>
              <a:t>BÖLÜM E – Vaka öğretme planı geliştirmek</a:t>
            </a:r>
            <a:br>
              <a:rPr lang="tr-TR" b="1" dirty="0">
                <a:solidFill>
                  <a:srgbClr val="2D2D8A"/>
                </a:solidFill>
                <a:highlight>
                  <a:srgbClr val="000000">
                    <a:alpha val="0"/>
                  </a:srgbClr>
                </a:highlight>
                <a:latin typeface="Arial"/>
              </a:rPr>
            </a:br>
            <a:endParaRPr lang="tr-TR" dirty="0"/>
          </a:p>
        </p:txBody>
      </p:sp>
      <p:sp>
        <p:nvSpPr>
          <p:cNvPr id="5" name="Content Placeholder 4"/>
          <p:cNvSpPr>
            <a:spLocks noGrp="1"/>
          </p:cNvSpPr>
          <p:nvPr>
            <p:ph idx="1"/>
          </p:nvPr>
        </p:nvSpPr>
        <p:spPr/>
        <p:txBody>
          <a:bodyPr/>
          <a:lstStyle/>
          <a:p>
            <a:pPr marL="0" indent="0">
              <a:lnSpc>
                <a:spcPct val="150000"/>
              </a:lnSpc>
              <a:buNone/>
            </a:pPr>
            <a:r>
              <a:rPr lang="tr-TR" b="1" dirty="0">
                <a:solidFill>
                  <a:srgbClr val="2D2D8A"/>
                </a:solidFill>
                <a:highlight>
                  <a:srgbClr val="000000">
                    <a:alpha val="0"/>
                  </a:srgbClr>
                </a:highlight>
                <a:latin typeface="Arial"/>
              </a:rPr>
              <a:t>Vaka eğitmenlerinin farklı rollerine göz attığımıza göre, vaka hazırlığını incelemenin zamanı geldi.  Derse hazırlanmak şarttır. Bir sınıf dolusu öğrenci hazırlıksız bir eğitmeni anında fark eder. Bu bölümdeki slaytlar sınıfta vaka tartışmasını başlatmadan önce göz atmanız gereken farklı şeyleri içeriyor.  </a:t>
            </a:r>
          </a:p>
          <a:p>
            <a:endParaRPr lang="tr-TR" dirty="0"/>
          </a:p>
        </p:txBody>
      </p:sp>
    </p:spTree>
    <p:extLst>
      <p:ext uri="{BB962C8B-B14F-4D97-AF65-F5344CB8AC3E}">
        <p14:creationId xmlns:p14="http://schemas.microsoft.com/office/powerpoint/2010/main" val="1244842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solidFill>
                  <a:srgbClr val="2D2D8A"/>
                </a:solidFill>
                <a:highlight>
                  <a:srgbClr val="000000">
                    <a:alpha val="0"/>
                  </a:srgbClr>
                </a:highlight>
                <a:latin typeface="Arial"/>
              </a:rPr>
              <a:t>Çalışma öncesi bir buluşmada öğrencilerle yönergeler belirlemek, başarılı bir vaka oturumu için yararlı olacaktır:</a:t>
            </a:r>
            <a:endParaRPr lang="tr-TR" dirty="0"/>
          </a:p>
        </p:txBody>
      </p:sp>
      <p:sp>
        <p:nvSpPr>
          <p:cNvPr id="3" name="Content Placeholder 2"/>
          <p:cNvSpPr>
            <a:spLocks noGrp="1"/>
          </p:cNvSpPr>
          <p:nvPr>
            <p:ph idx="1"/>
          </p:nvPr>
        </p:nvSpPr>
        <p:spPr/>
        <p:txBody>
          <a:bodyPr/>
          <a:lstStyle/>
          <a:p>
            <a:pPr>
              <a:lnSpc>
                <a:spcPct val="170000"/>
              </a:lnSpc>
            </a:pPr>
            <a:r>
              <a:rPr lang="tr-TR" dirty="0">
                <a:highlight>
                  <a:srgbClr val="000000">
                    <a:alpha val="0"/>
                  </a:srgbClr>
                </a:highlight>
                <a:latin typeface="Arial"/>
              </a:rPr>
              <a:t>Öğrenciler "öğrenmek" için mi, "öğretilmek" için mi oradalar?</a:t>
            </a:r>
          </a:p>
          <a:p>
            <a:pPr>
              <a:lnSpc>
                <a:spcPct val="170000"/>
              </a:lnSpc>
            </a:pPr>
            <a:r>
              <a:rPr lang="tr-TR" dirty="0">
                <a:highlight>
                  <a:srgbClr val="000000">
                    <a:alpha val="0"/>
                  </a:srgbClr>
                </a:highlight>
                <a:latin typeface="Arial"/>
              </a:rPr>
              <a:t>Öğrenme sanatını tartışın</a:t>
            </a:r>
          </a:p>
          <a:p>
            <a:pPr>
              <a:lnSpc>
                <a:spcPct val="170000"/>
              </a:lnSpc>
            </a:pPr>
            <a:r>
              <a:rPr lang="tr-TR" dirty="0">
                <a:highlight>
                  <a:srgbClr val="000000">
                    <a:alpha val="0"/>
                  </a:srgbClr>
                </a:highlight>
                <a:latin typeface="Arial"/>
              </a:rPr>
              <a:t>Lancaster modelini inceleyin</a:t>
            </a:r>
          </a:p>
          <a:p>
            <a:pPr>
              <a:lnSpc>
                <a:spcPct val="170000"/>
              </a:lnSpc>
            </a:pPr>
            <a:r>
              <a:rPr lang="tr-TR" dirty="0">
                <a:highlight>
                  <a:srgbClr val="000000">
                    <a:alpha val="0"/>
                  </a:srgbClr>
                </a:highlight>
                <a:latin typeface="Arial"/>
              </a:rPr>
              <a:t>İlk geri bildirimi davet edin</a:t>
            </a:r>
          </a:p>
          <a:p>
            <a:pPr>
              <a:lnSpc>
                <a:spcPct val="170000"/>
              </a:lnSpc>
            </a:pPr>
            <a:r>
              <a:rPr lang="tr-TR" dirty="0">
                <a:highlight>
                  <a:srgbClr val="000000">
                    <a:alpha val="0"/>
                  </a:srgbClr>
                </a:highlight>
                <a:latin typeface="Arial"/>
              </a:rPr>
              <a:t>Temel kurallar koyun</a:t>
            </a:r>
          </a:p>
          <a:p>
            <a:pPr>
              <a:lnSpc>
                <a:spcPct val="170000"/>
              </a:lnSpc>
            </a:pPr>
            <a:r>
              <a:rPr lang="tr-TR" dirty="0">
                <a:highlight>
                  <a:srgbClr val="000000">
                    <a:alpha val="0"/>
                  </a:srgbClr>
                </a:highlight>
                <a:latin typeface="Arial"/>
              </a:rPr>
              <a:t>Kısa bir "ısınma" vakası deneyin</a:t>
            </a:r>
          </a:p>
          <a:p>
            <a:endParaRPr lang="tr-TR"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5477916" y="3279227"/>
            <a:ext cx="3410250" cy="22676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0059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Aşağıdakileri içeren bir vaka haritası çıkartmayı deneyin:</a:t>
            </a:r>
            <a:endParaRPr lang="tr-TR" dirty="0"/>
          </a:p>
        </p:txBody>
      </p:sp>
      <p:sp>
        <p:nvSpPr>
          <p:cNvPr id="3" name="Content Placeholder 2"/>
          <p:cNvSpPr>
            <a:spLocks noGrp="1"/>
          </p:cNvSpPr>
          <p:nvPr>
            <p:ph idx="1"/>
          </p:nvPr>
        </p:nvSpPr>
        <p:spPr/>
        <p:txBody>
          <a:bodyPr>
            <a:normAutofit/>
          </a:bodyPr>
          <a:lstStyle/>
          <a:p>
            <a:pPr>
              <a:lnSpc>
                <a:spcPct val="160000"/>
              </a:lnSpc>
            </a:pPr>
            <a:r>
              <a:rPr lang="tr-TR" dirty="0">
                <a:highlight>
                  <a:srgbClr val="000000">
                    <a:alpha val="0"/>
                  </a:srgbClr>
                </a:highlight>
                <a:latin typeface="Arial"/>
              </a:rPr>
              <a:t>Yolculuğun bir çerçevesi</a:t>
            </a:r>
          </a:p>
          <a:p>
            <a:pPr>
              <a:lnSpc>
                <a:spcPct val="160000"/>
              </a:lnSpc>
            </a:pPr>
            <a:r>
              <a:rPr lang="tr-TR" dirty="0">
                <a:highlight>
                  <a:srgbClr val="000000">
                    <a:alpha val="0"/>
                  </a:srgbClr>
                </a:highlight>
                <a:latin typeface="Arial"/>
              </a:rPr>
              <a:t>Başlangıç noktası - öğrenciler sınıfa ne getirecekler</a:t>
            </a:r>
          </a:p>
          <a:p>
            <a:pPr>
              <a:lnSpc>
                <a:spcPct val="160000"/>
              </a:lnSpc>
            </a:pPr>
            <a:r>
              <a:rPr lang="tr-TR" dirty="0">
                <a:highlight>
                  <a:srgbClr val="000000">
                    <a:alpha val="0"/>
                  </a:srgbClr>
                </a:highlight>
                <a:latin typeface="Arial"/>
              </a:rPr>
              <a:t>Hedef noktası - kilit öğrenme hedefi</a:t>
            </a:r>
          </a:p>
          <a:p>
            <a:pPr>
              <a:lnSpc>
                <a:spcPct val="160000"/>
              </a:lnSpc>
            </a:pPr>
            <a:r>
              <a:rPr lang="tr-TR" dirty="0">
                <a:highlight>
                  <a:srgbClr val="000000">
                    <a:alpha val="0"/>
                  </a:srgbClr>
                </a:highlight>
                <a:latin typeface="Arial"/>
              </a:rPr>
              <a:t>İlgi çekici ziyaret noktaları (analiz)</a:t>
            </a:r>
          </a:p>
          <a:p>
            <a:pPr>
              <a:lnSpc>
                <a:spcPct val="160000"/>
              </a:lnSpc>
            </a:pPr>
            <a:r>
              <a:rPr lang="tr-TR" dirty="0">
                <a:highlight>
                  <a:srgbClr val="000000">
                    <a:alpha val="0"/>
                  </a:srgbClr>
                </a:highlight>
                <a:latin typeface="Arial"/>
              </a:rPr>
              <a:t>Yönergeler - dikkatlice hazırlanmış sorular</a:t>
            </a:r>
          </a:p>
          <a:p>
            <a:endParaRPr lang="tr-TR" dirty="0" smtClean="0"/>
          </a:p>
          <a:p>
            <a:r>
              <a:rPr lang="tr-TR" kern="0" dirty="0">
                <a:solidFill>
                  <a:srgbClr val="2D2D8A"/>
                </a:solidFill>
                <a:highlight>
                  <a:srgbClr val="000000">
                    <a:alpha val="0"/>
                  </a:srgbClr>
                </a:highlight>
                <a:latin typeface="Arial"/>
              </a:rPr>
              <a:t>Sıradaki slayt, bir vaka haritası için önerilen bir şablon içermektedir</a:t>
            </a:r>
            <a:r>
              <a:rPr lang="tr-TR" kern="0" dirty="0" smtClean="0">
                <a:solidFill>
                  <a:srgbClr val="2D2D8A"/>
                </a:solidFill>
                <a:highlight>
                  <a:srgbClr val="000000">
                    <a:alpha val="0"/>
                  </a:srgbClr>
                </a:highlight>
                <a:latin typeface="Arial"/>
              </a:rPr>
              <a:t>.</a:t>
            </a:r>
            <a:endParaRPr lang="tr-TR" kern="0" dirty="0">
              <a:solidFill>
                <a:srgbClr val="2D2D8A"/>
              </a:solidFill>
              <a:highlight>
                <a:srgbClr val="000000">
                  <a:alpha val="0"/>
                </a:srgbClr>
              </a:highlight>
              <a:latin typeface="Arial"/>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6684974" y="3204806"/>
            <a:ext cx="2301371" cy="18939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10324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a:xfrm>
            <a:off x="3429000" y="1490663"/>
            <a:ext cx="2209800" cy="414337"/>
          </a:xfrm>
          <a:prstGeom prst="rect">
            <a:avLst/>
          </a:prstGeom>
          <a:solidFill>
            <a:srgbClr val="DDDDDD"/>
          </a:solidFill>
          <a:ln w="12700">
            <a:solidFill>
              <a:schemeClr val="tx1"/>
            </a:solidFill>
            <a:miter lim="800000"/>
          </a:ln>
          <a:effectLst/>
        </p:spPr>
        <p:txBody>
          <a:bodyPr/>
          <a:lstStyle>
            <a:lvl1pPr marL="342900" indent="-342900">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eaLnBrk="1" hangingPunct="1">
              <a:lnSpc>
                <a:spcPct val="105000"/>
              </a:lnSpc>
              <a:spcBef>
                <a:spcPct val="20000"/>
              </a:spcBef>
            </a:pPr>
            <a:r>
              <a:rPr lang="tr-TR" sz="1500" b="1" i="1" u="none" strike="noStrike">
                <a:effectLst/>
                <a:highlight>
                  <a:srgbClr val="000000">
                    <a:alpha val="0"/>
                  </a:srgbClr>
                </a:highlight>
                <a:latin typeface="Arial"/>
              </a:rPr>
              <a:t>Veri - Harita - Kişiler</a:t>
            </a:r>
          </a:p>
        </p:txBody>
      </p:sp>
      <p:sp>
        <p:nvSpPr>
          <p:cNvPr id="5" name="Text Box 3"/>
          <p:cNvSpPr txBox="1">
            <a:spLocks noChangeArrowheads="1"/>
          </p:cNvSpPr>
          <p:nvPr/>
        </p:nvSpPr>
        <p:spPr>
          <a:xfrm>
            <a:off x="395288" y="4227513"/>
            <a:ext cx="776287"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spcBef>
                <a:spcPct val="50000"/>
              </a:spcBef>
            </a:pPr>
            <a:endParaRPr lang="en-GB" altLang="en-US" sz="1800">
              <a:effectLst/>
            </a:endParaRPr>
          </a:p>
        </p:txBody>
      </p:sp>
      <p:sp>
        <p:nvSpPr>
          <p:cNvPr id="6" name="Text Box 4"/>
          <p:cNvSpPr txBox="1">
            <a:spLocks noChangeArrowheads="1"/>
          </p:cNvSpPr>
          <p:nvPr/>
        </p:nvSpPr>
        <p:spPr>
          <a:xfrm>
            <a:off x="304800" y="5091113"/>
            <a:ext cx="1243012" cy="610210"/>
          </a:xfrm>
          <a:prstGeom prst="rect">
            <a:avLst/>
          </a:prstGeom>
          <a:solidFill>
            <a:srgbClr val="DDDDDD"/>
          </a:solidFill>
          <a:ln w="12700">
            <a:solidFill>
              <a:schemeClr val="tx1"/>
            </a:solidFill>
            <a:miter lim="800000"/>
          </a:ln>
          <a:effectLst/>
        </p:spPr>
        <p:txBody>
          <a:bodyPr wrap="squar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a:r>
              <a:rPr lang="tr-TR" sz="1700" b="1" i="0" u="none" strike="noStrike" dirty="0">
                <a:effectLst/>
                <a:highlight>
                  <a:srgbClr val="000000">
                    <a:alpha val="0"/>
                  </a:srgbClr>
                </a:highlight>
                <a:latin typeface="Arial"/>
              </a:rPr>
              <a:t>Başlangıç noktası</a:t>
            </a:r>
          </a:p>
        </p:txBody>
      </p:sp>
      <p:sp>
        <p:nvSpPr>
          <p:cNvPr id="7" name="Text Box 5"/>
          <p:cNvSpPr txBox="1">
            <a:spLocks noChangeArrowheads="1"/>
          </p:cNvSpPr>
          <p:nvPr/>
        </p:nvSpPr>
        <p:spPr>
          <a:xfrm>
            <a:off x="7391399" y="5391150"/>
            <a:ext cx="1449248" cy="610210"/>
          </a:xfrm>
          <a:prstGeom prst="rect">
            <a:avLst/>
          </a:prstGeom>
          <a:solidFill>
            <a:srgbClr val="DDDDDD"/>
          </a:solidFill>
          <a:ln w="12700">
            <a:solidFill>
              <a:schemeClr val="tx1"/>
            </a:solidFill>
            <a:miter lim="800000"/>
          </a:ln>
          <a:effec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a:r>
              <a:rPr lang="tr-TR" sz="1700" b="1" i="0" u="none" strike="noStrike" dirty="0" smtClean="0">
                <a:effectLst/>
                <a:highlight>
                  <a:srgbClr val="000000">
                    <a:alpha val="0"/>
                  </a:srgbClr>
                </a:highlight>
                <a:latin typeface="Arial"/>
              </a:rPr>
              <a:t>Hedef</a:t>
            </a:r>
            <a:endParaRPr lang="tr-TR" sz="1700" b="1" i="0" u="none" strike="noStrike" dirty="0">
              <a:effectLst/>
              <a:highlight>
                <a:srgbClr val="000000">
                  <a:alpha val="0"/>
                </a:srgbClr>
              </a:highlight>
              <a:latin typeface="Arial"/>
            </a:endParaRPr>
          </a:p>
          <a:p>
            <a:pPr rtl="0"/>
            <a:r>
              <a:rPr lang="tr-TR" sz="1700" b="1" i="0" u="none" strike="noStrike" dirty="0">
                <a:effectLst/>
                <a:highlight>
                  <a:srgbClr val="000000">
                    <a:alpha val="0"/>
                  </a:srgbClr>
                </a:highlight>
                <a:latin typeface="Arial"/>
              </a:rPr>
              <a:t>noktası</a:t>
            </a:r>
          </a:p>
        </p:txBody>
      </p:sp>
      <p:sp>
        <p:nvSpPr>
          <p:cNvPr id="8" name="Text Box 6"/>
          <p:cNvSpPr txBox="1">
            <a:spLocks noChangeArrowheads="1"/>
          </p:cNvSpPr>
          <p:nvPr/>
        </p:nvSpPr>
        <p:spPr>
          <a:xfrm>
            <a:off x="2195513" y="5091113"/>
            <a:ext cx="1152525" cy="379412"/>
          </a:xfrm>
          <a:prstGeom prst="rect">
            <a:avLst/>
          </a:prstGeom>
          <a:solidFill>
            <a:srgbClr val="FF99CC">
              <a:alpha val="30196"/>
            </a:srgbClr>
          </a:solidFill>
          <a:ln w="12700">
            <a:solidFill>
              <a:schemeClr val="tx1"/>
            </a:solidFill>
            <a:miter lim="800000"/>
          </a:ln>
          <a:effec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r>
              <a:rPr lang="en-GB" altLang="en-US" sz="1800">
                <a:effectLst/>
              </a:rPr>
              <a:t>       </a:t>
            </a:r>
            <a:endParaRPr lang="en-US" altLang="en-US" sz="1800">
              <a:effectLst/>
            </a:endParaRPr>
          </a:p>
        </p:txBody>
      </p:sp>
      <p:sp>
        <p:nvSpPr>
          <p:cNvPr id="9" name="Text Box 7"/>
          <p:cNvSpPr txBox="1">
            <a:spLocks noChangeArrowheads="1"/>
          </p:cNvSpPr>
          <p:nvPr/>
        </p:nvSpPr>
        <p:spPr>
          <a:xfrm>
            <a:off x="4067175" y="5091113"/>
            <a:ext cx="936625" cy="379412"/>
          </a:xfrm>
          <a:prstGeom prst="rect">
            <a:avLst/>
          </a:prstGeom>
          <a:solidFill>
            <a:srgbClr val="FF99CC">
              <a:alpha val="30196"/>
            </a:srgbClr>
          </a:solidFill>
          <a:ln w="12700">
            <a:solidFill>
              <a:schemeClr val="tx1"/>
            </a:solidFill>
            <a:miter lim="800000"/>
          </a:ln>
          <a:effec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r>
              <a:rPr lang="en-GB" altLang="en-US" sz="1800">
                <a:effectLst/>
              </a:rPr>
              <a:t>       </a:t>
            </a:r>
            <a:endParaRPr lang="en-US" altLang="en-US" sz="1800">
              <a:effectLst/>
            </a:endParaRPr>
          </a:p>
        </p:txBody>
      </p:sp>
      <p:sp>
        <p:nvSpPr>
          <p:cNvPr id="10" name="Text Box 8"/>
          <p:cNvSpPr txBox="1">
            <a:spLocks noChangeArrowheads="1"/>
          </p:cNvSpPr>
          <p:nvPr/>
        </p:nvSpPr>
        <p:spPr>
          <a:xfrm>
            <a:off x="5651500" y="5019675"/>
            <a:ext cx="1152525" cy="379413"/>
          </a:xfrm>
          <a:prstGeom prst="rect">
            <a:avLst/>
          </a:prstGeom>
          <a:solidFill>
            <a:srgbClr val="FF99CC">
              <a:alpha val="30196"/>
            </a:srgbClr>
          </a:solidFill>
          <a:ln w="12700">
            <a:solidFill>
              <a:schemeClr val="tx1"/>
            </a:solidFill>
            <a:miter lim="800000"/>
          </a:ln>
          <a:effec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a:r>
              <a:rPr lang="en-GB" altLang="en-US" sz="1800">
                <a:effectLst/>
              </a:rPr>
              <a:t> </a:t>
            </a:r>
            <a:endParaRPr lang="en-US" altLang="en-US" sz="1800">
              <a:effectLst/>
            </a:endParaRPr>
          </a:p>
        </p:txBody>
      </p:sp>
      <p:sp>
        <p:nvSpPr>
          <p:cNvPr id="11" name="Line 9"/>
          <p:cNvSpPr>
            <a:spLocks noChangeShapeType="1"/>
          </p:cNvSpPr>
          <p:nvPr/>
        </p:nvSpPr>
        <p:spPr>
          <a:xfrm flipV="1">
            <a:off x="1600200" y="5308600"/>
            <a:ext cx="523875" cy="101600"/>
          </a:xfrm>
          <a:prstGeom prst="line">
            <a:avLst/>
          </a:prstGeom>
          <a:noFill/>
          <a:ln w="28575">
            <a:solidFill>
              <a:srgbClr val="FF0000"/>
            </a:solidFill>
            <a:round/>
            <a:tailEnd type="triangle" w="med" len="me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12" name="Line 10"/>
          <p:cNvSpPr>
            <a:spLocks noChangeShapeType="1"/>
          </p:cNvSpPr>
          <p:nvPr/>
        </p:nvSpPr>
        <p:spPr>
          <a:xfrm>
            <a:off x="3492500" y="5308600"/>
            <a:ext cx="503238" cy="71438"/>
          </a:xfrm>
          <a:prstGeom prst="line">
            <a:avLst/>
          </a:prstGeom>
          <a:noFill/>
          <a:ln w="28575">
            <a:solidFill>
              <a:srgbClr val="FF0000"/>
            </a:solidFill>
            <a:round/>
            <a:tailEnd type="triangle" w="med" len="me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13" name="Text Box 11"/>
          <p:cNvSpPr txBox="1">
            <a:spLocks noChangeArrowheads="1"/>
          </p:cNvSpPr>
          <p:nvPr/>
        </p:nvSpPr>
        <p:spPr>
          <a:xfrm>
            <a:off x="6372225" y="4397375"/>
            <a:ext cx="1841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spcBef>
                <a:spcPct val="50000"/>
              </a:spcBef>
            </a:pPr>
            <a:endParaRPr lang="en-GB" altLang="en-US" sz="1800">
              <a:effectLst/>
            </a:endParaRPr>
          </a:p>
        </p:txBody>
      </p:sp>
      <p:sp>
        <p:nvSpPr>
          <p:cNvPr id="14" name="Line 12"/>
          <p:cNvSpPr>
            <a:spLocks noChangeShapeType="1"/>
          </p:cNvSpPr>
          <p:nvPr/>
        </p:nvSpPr>
        <p:spPr>
          <a:xfrm>
            <a:off x="6877050" y="5235575"/>
            <a:ext cx="287338" cy="288925"/>
          </a:xfrm>
          <a:prstGeom prst="line">
            <a:avLst/>
          </a:prstGeom>
          <a:noFill/>
          <a:ln w="28575">
            <a:solidFill>
              <a:srgbClr val="FF0000"/>
            </a:solidFill>
            <a:round/>
            <a:tailEnd type="triangle" w="med" len="me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15" name="Line 13"/>
          <p:cNvSpPr>
            <a:spLocks noChangeShapeType="1"/>
          </p:cNvSpPr>
          <p:nvPr/>
        </p:nvSpPr>
        <p:spPr>
          <a:xfrm flipV="1">
            <a:off x="5148263" y="5235575"/>
            <a:ext cx="360362" cy="71438"/>
          </a:xfrm>
          <a:prstGeom prst="line">
            <a:avLst/>
          </a:prstGeom>
          <a:noFill/>
          <a:ln w="28575">
            <a:solidFill>
              <a:srgbClr val="FF0000"/>
            </a:solidFill>
            <a:round/>
            <a:tailEnd type="triangle" w="med" len="me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16" name="Line 14"/>
          <p:cNvSpPr>
            <a:spLocks noChangeShapeType="1"/>
          </p:cNvSpPr>
          <p:nvPr/>
        </p:nvSpPr>
        <p:spPr>
          <a:xfrm>
            <a:off x="5656263" y="1708150"/>
            <a:ext cx="287337" cy="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17" name="Rectangle 15"/>
          <p:cNvSpPr>
            <a:spLocks noChangeArrowheads="1"/>
          </p:cNvSpPr>
          <p:nvPr/>
        </p:nvSpPr>
        <p:spPr>
          <a:xfrm>
            <a:off x="5915024" y="1563688"/>
            <a:ext cx="3116046" cy="307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eaLnBrk="1" hangingPunct="1"/>
            <a:r>
              <a:rPr lang="tr-TR" sz="1400" b="0" i="0" u="none" strike="noStrike" dirty="0" smtClean="0">
                <a:effectLst/>
                <a:highlight>
                  <a:srgbClr val="000000">
                    <a:alpha val="0"/>
                  </a:srgbClr>
                </a:highlight>
                <a:latin typeface="Arial"/>
              </a:rPr>
              <a:t>Vakanın hedef kitlesi: ___________</a:t>
            </a:r>
            <a:endParaRPr lang="tr-TR" sz="1400" b="0" i="0" u="none" strike="noStrike" dirty="0">
              <a:effectLst/>
              <a:highlight>
                <a:srgbClr val="000000">
                  <a:alpha val="0"/>
                </a:srgbClr>
              </a:highlight>
              <a:latin typeface="Arial"/>
            </a:endParaRPr>
          </a:p>
        </p:txBody>
      </p:sp>
      <p:sp>
        <p:nvSpPr>
          <p:cNvPr id="18" name="Line 16"/>
          <p:cNvSpPr>
            <a:spLocks noChangeShapeType="1"/>
          </p:cNvSpPr>
          <p:nvPr/>
        </p:nvSpPr>
        <p:spPr>
          <a:xfrm flipH="1">
            <a:off x="3141663" y="1708150"/>
            <a:ext cx="287337" cy="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19" name="Rectangle 17"/>
          <p:cNvSpPr>
            <a:spLocks noChangeArrowheads="1"/>
          </p:cNvSpPr>
          <p:nvPr/>
        </p:nvSpPr>
        <p:spPr>
          <a:xfrm>
            <a:off x="838200" y="1563688"/>
            <a:ext cx="2358206" cy="5186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eaLnBrk="1" hangingPunct="1"/>
            <a:r>
              <a:rPr lang="tr-TR" sz="1400" b="0" i="0" u="none" strike="noStrike">
                <a:effectLst/>
                <a:highlight>
                  <a:srgbClr val="000000">
                    <a:alpha val="0"/>
                  </a:srgbClr>
                </a:highlight>
                <a:latin typeface="Arial"/>
              </a:rPr>
              <a:t>Vaka başlığı: _____________</a:t>
            </a:r>
          </a:p>
        </p:txBody>
      </p:sp>
      <p:sp>
        <p:nvSpPr>
          <p:cNvPr id="20" name="Line 18"/>
          <p:cNvSpPr>
            <a:spLocks noChangeShapeType="1"/>
          </p:cNvSpPr>
          <p:nvPr/>
        </p:nvSpPr>
        <p:spPr>
          <a:xfrm>
            <a:off x="7235825" y="1995488"/>
            <a:ext cx="0" cy="3887787"/>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21" name="Line 19"/>
          <p:cNvSpPr>
            <a:spLocks noChangeShapeType="1"/>
          </p:cNvSpPr>
          <p:nvPr/>
        </p:nvSpPr>
        <p:spPr>
          <a:xfrm>
            <a:off x="1828800" y="1924050"/>
            <a:ext cx="0" cy="3887788"/>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22" name="Rectangle 20"/>
          <p:cNvSpPr>
            <a:spLocks noChangeArrowheads="1"/>
          </p:cNvSpPr>
          <p:nvPr/>
        </p:nvSpPr>
        <p:spPr>
          <a:xfrm>
            <a:off x="179388" y="2282825"/>
            <a:ext cx="1651061" cy="16292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eaLnBrk="1" hangingPunct="1"/>
            <a:r>
              <a:rPr lang="tr-TR" sz="1400" b="0" i="0" u="none" strike="noStrike">
                <a:effectLst/>
                <a:highlight>
                  <a:srgbClr val="000000">
                    <a:alpha val="0"/>
                  </a:srgbClr>
                </a:highlight>
                <a:latin typeface="Arial"/>
              </a:rPr>
              <a:t>Sınıf</a:t>
            </a:r>
          </a:p>
          <a:p>
            <a:pPr rtl="0" eaLnBrk="1" hangingPunct="1"/>
            <a:r>
              <a:rPr lang="tr-TR" sz="1400" b="0" i="0" u="none" strike="noStrike">
                <a:effectLst/>
                <a:highlight>
                  <a:srgbClr val="000000">
                    <a:alpha val="0"/>
                  </a:srgbClr>
                </a:highlight>
                <a:latin typeface="Arial"/>
              </a:rPr>
              <a:t>gereksinimleri</a:t>
            </a:r>
          </a:p>
          <a:p>
            <a:pPr rtl="0" eaLnBrk="1" hangingPunct="1">
              <a:lnSpc>
                <a:spcPct val="130000"/>
              </a:lnSpc>
            </a:pPr>
            <a:r>
              <a:rPr lang="tr-TR" sz="1400" b="0" i="0" u="none" strike="noStrike">
                <a:effectLst/>
                <a:highlight>
                  <a:srgbClr val="000000">
                    <a:alpha val="0"/>
                  </a:srgbClr>
                </a:highlight>
                <a:latin typeface="Arial"/>
              </a:rPr>
              <a:t>______________</a:t>
            </a:r>
          </a:p>
          <a:p>
            <a:pPr rtl="0" eaLnBrk="1" hangingPunct="1">
              <a:lnSpc>
                <a:spcPct val="130000"/>
              </a:lnSpc>
            </a:pPr>
            <a:r>
              <a:rPr lang="tr-TR" sz="1400" b="0" i="0" u="none" strike="noStrike">
                <a:effectLst/>
                <a:highlight>
                  <a:srgbClr val="000000">
                    <a:alpha val="0"/>
                  </a:srgbClr>
                </a:highlight>
                <a:latin typeface="Arial"/>
              </a:rPr>
              <a:t>______________</a:t>
            </a:r>
          </a:p>
          <a:p>
            <a:pPr rtl="0" eaLnBrk="1" hangingPunct="1">
              <a:lnSpc>
                <a:spcPct val="130000"/>
              </a:lnSpc>
            </a:pPr>
            <a:r>
              <a:rPr lang="tr-TR" sz="1400" b="0" i="0" u="none" strike="noStrike">
                <a:effectLst/>
                <a:highlight>
                  <a:srgbClr val="000000">
                    <a:alpha val="0"/>
                  </a:srgbClr>
                </a:highlight>
                <a:latin typeface="Arial"/>
              </a:rPr>
              <a:t>______________</a:t>
            </a:r>
          </a:p>
          <a:p>
            <a:pPr rtl="0" eaLnBrk="1" hangingPunct="1">
              <a:lnSpc>
                <a:spcPct val="130000"/>
              </a:lnSpc>
            </a:pPr>
            <a:r>
              <a:rPr lang="tr-TR" sz="1400" b="0" i="0" u="none" strike="noStrike">
                <a:effectLst/>
                <a:highlight>
                  <a:srgbClr val="000000">
                    <a:alpha val="0"/>
                  </a:srgbClr>
                </a:highlight>
                <a:latin typeface="Arial"/>
              </a:rPr>
              <a:t>______________</a:t>
            </a:r>
          </a:p>
        </p:txBody>
      </p:sp>
      <p:sp>
        <p:nvSpPr>
          <p:cNvPr id="23" name="Rectangle 21"/>
          <p:cNvSpPr>
            <a:spLocks noChangeArrowheads="1"/>
          </p:cNvSpPr>
          <p:nvPr/>
        </p:nvSpPr>
        <p:spPr>
          <a:xfrm>
            <a:off x="4872038" y="2270125"/>
            <a:ext cx="2216777" cy="16292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eaLnBrk="1" hangingPunct="1"/>
            <a:r>
              <a:rPr lang="tr-TR" sz="1400" b="0" i="0" u="none" strike="noStrike">
                <a:effectLst/>
                <a:highlight>
                  <a:srgbClr val="000000">
                    <a:alpha val="0"/>
                  </a:srgbClr>
                </a:highlight>
                <a:latin typeface="Arial"/>
              </a:rPr>
              <a:t>İlgi çekici ziyaret </a:t>
            </a:r>
          </a:p>
          <a:p>
            <a:pPr rtl="0" eaLnBrk="1" hangingPunct="1"/>
            <a:r>
              <a:rPr lang="tr-TR" sz="1400" b="0" i="0" u="none" strike="noStrike">
                <a:effectLst/>
                <a:highlight>
                  <a:srgbClr val="000000">
                    <a:alpha val="0"/>
                  </a:srgbClr>
                </a:highlight>
                <a:latin typeface="Arial"/>
              </a:rPr>
              <a:t>noktaları - analiz</a:t>
            </a:r>
          </a:p>
          <a:p>
            <a:pPr rtl="0" eaLnBrk="1" hangingPunct="1">
              <a:lnSpc>
                <a:spcPct val="130000"/>
              </a:lnSpc>
            </a:pPr>
            <a:r>
              <a:rPr lang="tr-TR" sz="1400" b="0" i="0" u="none" strike="noStrike">
                <a:effectLst/>
                <a:highlight>
                  <a:srgbClr val="000000">
                    <a:alpha val="0"/>
                  </a:srgbClr>
                </a:highlight>
                <a:latin typeface="Arial"/>
              </a:rPr>
              <a:t>___________________</a:t>
            </a:r>
          </a:p>
          <a:p>
            <a:pPr rtl="0" eaLnBrk="1" hangingPunct="1">
              <a:lnSpc>
                <a:spcPct val="130000"/>
              </a:lnSpc>
            </a:pPr>
            <a:r>
              <a:rPr lang="tr-TR" sz="1400" b="0" i="0" u="none" strike="noStrike">
                <a:effectLst/>
                <a:highlight>
                  <a:srgbClr val="000000">
                    <a:alpha val="0"/>
                  </a:srgbClr>
                </a:highlight>
                <a:latin typeface="Arial"/>
              </a:rPr>
              <a:t>___________________</a:t>
            </a:r>
          </a:p>
          <a:p>
            <a:pPr rtl="0" eaLnBrk="1" hangingPunct="1">
              <a:lnSpc>
                <a:spcPct val="130000"/>
              </a:lnSpc>
            </a:pPr>
            <a:r>
              <a:rPr lang="tr-TR" sz="1400" b="0" i="0" u="none" strike="noStrike">
                <a:effectLst/>
                <a:highlight>
                  <a:srgbClr val="000000">
                    <a:alpha val="0"/>
                  </a:srgbClr>
                </a:highlight>
                <a:latin typeface="Arial"/>
              </a:rPr>
              <a:t>___________________</a:t>
            </a:r>
          </a:p>
          <a:p>
            <a:pPr rtl="0" eaLnBrk="1" hangingPunct="1">
              <a:lnSpc>
                <a:spcPct val="130000"/>
              </a:lnSpc>
            </a:pPr>
            <a:r>
              <a:rPr lang="tr-TR" sz="1400" b="0" i="0" u="none" strike="noStrike">
                <a:effectLst/>
                <a:highlight>
                  <a:srgbClr val="000000">
                    <a:alpha val="0"/>
                  </a:srgbClr>
                </a:highlight>
                <a:latin typeface="Arial"/>
              </a:rPr>
              <a:t>___________________</a:t>
            </a:r>
          </a:p>
        </p:txBody>
      </p:sp>
      <p:sp>
        <p:nvSpPr>
          <p:cNvPr id="24" name="Rectangle 22"/>
          <p:cNvSpPr>
            <a:spLocks noChangeArrowheads="1"/>
          </p:cNvSpPr>
          <p:nvPr/>
        </p:nvSpPr>
        <p:spPr>
          <a:xfrm>
            <a:off x="2119314" y="2286000"/>
            <a:ext cx="2378863" cy="16292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eaLnBrk="1" hangingPunct="1"/>
            <a:r>
              <a:rPr lang="tr-TR" sz="1400" b="0" i="0" u="none" strike="noStrike" dirty="0">
                <a:effectLst/>
                <a:highlight>
                  <a:srgbClr val="000000">
                    <a:alpha val="0"/>
                  </a:srgbClr>
                </a:highlight>
                <a:latin typeface="Arial"/>
              </a:rPr>
              <a:t>Dikkatlice hazırlanmış sorular - yön verici</a:t>
            </a:r>
          </a:p>
          <a:p>
            <a:pPr rtl="0" eaLnBrk="1" hangingPunct="1">
              <a:lnSpc>
                <a:spcPct val="130000"/>
              </a:lnSpc>
            </a:pPr>
            <a:r>
              <a:rPr lang="tr-TR" sz="1400" b="0" i="0" u="none" strike="noStrike" dirty="0">
                <a:effectLst/>
                <a:highlight>
                  <a:srgbClr val="000000">
                    <a:alpha val="0"/>
                  </a:srgbClr>
                </a:highlight>
                <a:latin typeface="Arial"/>
              </a:rPr>
              <a:t>___________________</a:t>
            </a:r>
          </a:p>
          <a:p>
            <a:pPr rtl="0" eaLnBrk="1" hangingPunct="1">
              <a:lnSpc>
                <a:spcPct val="130000"/>
              </a:lnSpc>
            </a:pPr>
            <a:r>
              <a:rPr lang="tr-TR" sz="1400" b="0" i="0" u="none" strike="noStrike" dirty="0">
                <a:effectLst/>
                <a:highlight>
                  <a:srgbClr val="000000">
                    <a:alpha val="0"/>
                  </a:srgbClr>
                </a:highlight>
                <a:latin typeface="Arial"/>
              </a:rPr>
              <a:t>___________________</a:t>
            </a:r>
          </a:p>
          <a:p>
            <a:pPr rtl="0" eaLnBrk="1" hangingPunct="1">
              <a:lnSpc>
                <a:spcPct val="130000"/>
              </a:lnSpc>
            </a:pPr>
            <a:r>
              <a:rPr lang="tr-TR" sz="1400" b="0" i="0" u="none" strike="noStrike" dirty="0">
                <a:effectLst/>
                <a:highlight>
                  <a:srgbClr val="000000">
                    <a:alpha val="0"/>
                  </a:srgbClr>
                </a:highlight>
                <a:latin typeface="Arial"/>
              </a:rPr>
              <a:t>___________________</a:t>
            </a:r>
          </a:p>
          <a:p>
            <a:pPr rtl="0" eaLnBrk="1" hangingPunct="1">
              <a:lnSpc>
                <a:spcPct val="130000"/>
              </a:lnSpc>
            </a:pPr>
            <a:r>
              <a:rPr lang="tr-TR" sz="1400" b="0" i="0" u="none" strike="noStrike" dirty="0">
                <a:effectLst/>
                <a:highlight>
                  <a:srgbClr val="000000">
                    <a:alpha val="0"/>
                  </a:srgbClr>
                </a:highlight>
                <a:latin typeface="Arial"/>
              </a:rPr>
              <a:t>___________________</a:t>
            </a:r>
          </a:p>
        </p:txBody>
      </p:sp>
      <p:sp>
        <p:nvSpPr>
          <p:cNvPr id="25" name="Line 23"/>
          <p:cNvSpPr>
            <a:spLocks noChangeShapeType="1"/>
          </p:cNvSpPr>
          <p:nvPr/>
        </p:nvSpPr>
        <p:spPr>
          <a:xfrm flipV="1">
            <a:off x="4572000" y="4156075"/>
            <a:ext cx="503238" cy="720725"/>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26" name="Line 24"/>
          <p:cNvSpPr>
            <a:spLocks noChangeShapeType="1"/>
          </p:cNvSpPr>
          <p:nvPr/>
        </p:nvSpPr>
        <p:spPr>
          <a:xfrm flipH="1" flipV="1">
            <a:off x="5724525" y="4156075"/>
            <a:ext cx="431800" cy="720725"/>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27" name="Line 25"/>
          <p:cNvSpPr>
            <a:spLocks noChangeShapeType="1"/>
          </p:cNvSpPr>
          <p:nvPr/>
        </p:nvSpPr>
        <p:spPr>
          <a:xfrm flipV="1">
            <a:off x="1981200" y="4298950"/>
            <a:ext cx="304800" cy="65405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28" name="Line 26"/>
          <p:cNvSpPr>
            <a:spLocks noChangeShapeType="1"/>
          </p:cNvSpPr>
          <p:nvPr/>
        </p:nvSpPr>
        <p:spPr>
          <a:xfrm flipH="1" flipV="1">
            <a:off x="3419475" y="4298950"/>
            <a:ext cx="215900" cy="719138"/>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29" name="Rectangle 27"/>
          <p:cNvSpPr>
            <a:spLocks noChangeArrowheads="1"/>
          </p:cNvSpPr>
          <p:nvPr/>
        </p:nvSpPr>
        <p:spPr>
          <a:xfrm>
            <a:off x="7315199" y="2286000"/>
            <a:ext cx="1693967" cy="16292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eaLnBrk="1" hangingPunct="1"/>
            <a:r>
              <a:rPr lang="tr-TR" sz="1400" b="0" i="0" u="none" strike="noStrike" dirty="0">
                <a:effectLst/>
                <a:highlight>
                  <a:srgbClr val="000000">
                    <a:alpha val="0"/>
                  </a:srgbClr>
                </a:highlight>
                <a:latin typeface="Arial"/>
              </a:rPr>
              <a:t>Kilit öğrenme</a:t>
            </a:r>
          </a:p>
          <a:p>
            <a:pPr rtl="0" eaLnBrk="1" hangingPunct="1"/>
            <a:r>
              <a:rPr lang="tr-TR" sz="1400" b="0" i="0" u="none" strike="noStrike" dirty="0">
                <a:effectLst/>
                <a:highlight>
                  <a:srgbClr val="000000">
                    <a:alpha val="0"/>
                  </a:srgbClr>
                </a:highlight>
                <a:latin typeface="Arial"/>
              </a:rPr>
              <a:t>hedefleri</a:t>
            </a:r>
          </a:p>
          <a:p>
            <a:pPr rtl="0" eaLnBrk="1" hangingPunct="1">
              <a:lnSpc>
                <a:spcPct val="130000"/>
              </a:lnSpc>
            </a:pPr>
            <a:r>
              <a:rPr lang="tr-TR" sz="1400" b="0" i="0" u="none" strike="noStrike" dirty="0">
                <a:effectLst/>
                <a:highlight>
                  <a:srgbClr val="000000">
                    <a:alpha val="0"/>
                  </a:srgbClr>
                </a:highlight>
                <a:latin typeface="Arial"/>
              </a:rPr>
              <a:t>______________</a:t>
            </a:r>
          </a:p>
          <a:p>
            <a:pPr rtl="0" eaLnBrk="1" hangingPunct="1">
              <a:lnSpc>
                <a:spcPct val="130000"/>
              </a:lnSpc>
            </a:pPr>
            <a:r>
              <a:rPr lang="tr-TR" sz="1400" b="0" i="0" u="none" strike="noStrike" dirty="0">
                <a:effectLst/>
                <a:highlight>
                  <a:srgbClr val="000000">
                    <a:alpha val="0"/>
                  </a:srgbClr>
                </a:highlight>
                <a:latin typeface="Arial"/>
              </a:rPr>
              <a:t>______________</a:t>
            </a:r>
          </a:p>
          <a:p>
            <a:pPr rtl="0" eaLnBrk="1" hangingPunct="1">
              <a:lnSpc>
                <a:spcPct val="130000"/>
              </a:lnSpc>
            </a:pPr>
            <a:r>
              <a:rPr lang="tr-TR" sz="1400" b="0" i="0" u="none" strike="noStrike" dirty="0">
                <a:effectLst/>
                <a:highlight>
                  <a:srgbClr val="000000">
                    <a:alpha val="0"/>
                  </a:srgbClr>
                </a:highlight>
                <a:latin typeface="Arial"/>
              </a:rPr>
              <a:t>______________</a:t>
            </a:r>
          </a:p>
          <a:p>
            <a:pPr rtl="0" eaLnBrk="1" hangingPunct="1">
              <a:lnSpc>
                <a:spcPct val="130000"/>
              </a:lnSpc>
            </a:pPr>
            <a:r>
              <a:rPr lang="tr-TR" sz="1400" b="0" i="0" u="none" strike="noStrike" dirty="0">
                <a:effectLst/>
                <a:highlight>
                  <a:srgbClr val="000000">
                    <a:alpha val="0"/>
                  </a:srgbClr>
                </a:highlight>
                <a:latin typeface="Arial"/>
              </a:rPr>
              <a:t>______________</a:t>
            </a:r>
          </a:p>
        </p:txBody>
      </p:sp>
      <p:sp>
        <p:nvSpPr>
          <p:cNvPr id="30" name="Line 28"/>
          <p:cNvSpPr>
            <a:spLocks noChangeShapeType="1"/>
          </p:cNvSpPr>
          <p:nvPr/>
        </p:nvSpPr>
        <p:spPr>
          <a:xfrm flipV="1">
            <a:off x="755650" y="4156075"/>
            <a:ext cx="0" cy="647700"/>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31" name="Line 29"/>
          <p:cNvSpPr>
            <a:spLocks noChangeShapeType="1"/>
          </p:cNvSpPr>
          <p:nvPr/>
        </p:nvSpPr>
        <p:spPr>
          <a:xfrm flipV="1">
            <a:off x="8027988" y="4227513"/>
            <a:ext cx="0" cy="801687"/>
          </a:xfrm>
          <a:prstGeom prst="line">
            <a:avLst/>
          </a:prstGeom>
          <a:noFill/>
          <a:ln w="9525">
            <a:solidFill>
              <a:schemeClr val="tx1"/>
            </a:solidFill>
            <a:round/>
            <a:tailEnd type="triangle" w="med" len="me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32" name="Text Box 31"/>
          <p:cNvSpPr txBox="1">
            <a:spLocks noChangeArrowheads="1"/>
          </p:cNvSpPr>
          <p:nvPr/>
        </p:nvSpPr>
        <p:spPr>
          <a:xfrm>
            <a:off x="2741448" y="593725"/>
            <a:ext cx="3508705" cy="3966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a:spcBef>
                <a:spcPct val="50000"/>
              </a:spcBef>
            </a:pPr>
            <a:r>
              <a:rPr lang="tr-TR" sz="2000" b="1" i="0" u="none" strike="noStrike">
                <a:effectLst/>
                <a:highlight>
                  <a:srgbClr val="000000">
                    <a:alpha val="0"/>
                  </a:srgbClr>
                </a:highlight>
                <a:latin typeface="Arial"/>
              </a:rPr>
              <a:t>Vaka öğretme planı</a:t>
            </a:r>
          </a:p>
        </p:txBody>
      </p:sp>
      <p:sp>
        <p:nvSpPr>
          <p:cNvPr id="33" name="Text Box 32"/>
          <p:cNvSpPr txBox="1">
            <a:spLocks noChangeArrowheads="1"/>
          </p:cNvSpPr>
          <p:nvPr/>
        </p:nvSpPr>
        <p:spPr>
          <a:xfrm>
            <a:off x="7325127" y="6412039"/>
            <a:ext cx="1449248" cy="2135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r" rtl="0">
              <a:spcBef>
                <a:spcPct val="50000"/>
              </a:spcBef>
            </a:pPr>
            <a:r>
              <a:rPr lang="tr-TR" sz="800" b="0" i="0" u="none" strike="noStrike">
                <a:effectLst/>
                <a:highlight>
                  <a:srgbClr val="000000">
                    <a:alpha val="0"/>
                  </a:srgbClr>
                </a:highlight>
                <a:latin typeface="Arial"/>
              </a:rPr>
              <a:t>© 2018 SMART Partners</a:t>
            </a:r>
          </a:p>
        </p:txBody>
      </p:sp>
      <p:pic>
        <p:nvPicPr>
          <p:cNvPr id="34" name="Picture 7"/>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a:xfrm>
            <a:off x="381000" y="304800"/>
            <a:ext cx="2130425" cy="574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10324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BÖLÜM F - Vaka tartışması</a:t>
            </a:r>
            <a:br>
              <a:rPr lang="tr-TR" b="1" dirty="0">
                <a:solidFill>
                  <a:srgbClr val="2D2D8A"/>
                </a:solidFill>
                <a:highlight>
                  <a:srgbClr val="000000">
                    <a:alpha val="0"/>
                  </a:srgbClr>
                </a:highlight>
                <a:latin typeface="Arial"/>
              </a:rPr>
            </a:br>
            <a:endParaRPr lang="tr-TR" dirty="0"/>
          </a:p>
        </p:txBody>
      </p:sp>
      <p:sp>
        <p:nvSpPr>
          <p:cNvPr id="3" name="Content Placeholder 2"/>
          <p:cNvSpPr>
            <a:spLocks noGrp="1"/>
          </p:cNvSpPr>
          <p:nvPr>
            <p:ph idx="1"/>
          </p:nvPr>
        </p:nvSpPr>
        <p:spPr/>
        <p:txBody>
          <a:bodyPr/>
          <a:lstStyle/>
          <a:p>
            <a:pPr marL="0" indent="0" algn="just">
              <a:lnSpc>
                <a:spcPct val="150000"/>
              </a:lnSpc>
              <a:buNone/>
            </a:pPr>
            <a:r>
              <a:rPr lang="tr-TR" b="1" dirty="0">
                <a:solidFill>
                  <a:srgbClr val="2D2D8A"/>
                </a:solidFill>
                <a:highlight>
                  <a:srgbClr val="000000">
                    <a:alpha val="0"/>
                  </a:srgbClr>
                </a:highlight>
                <a:latin typeface="Arial"/>
              </a:rPr>
              <a:t>Hazırlığınızı tamamladığınıza göre, vaka tartışmasına yön vermek ve ardından da kendi düşüncelerinizi yakalamak için birkaç öneri.</a:t>
            </a:r>
          </a:p>
          <a:p>
            <a:pPr algn="just"/>
            <a:endParaRPr lang="en-US" dirty="0"/>
          </a:p>
          <a:p>
            <a:endParaRPr lang="tr-TR" dirty="0"/>
          </a:p>
        </p:txBody>
      </p:sp>
    </p:spTree>
    <p:extLst>
      <p:ext uri="{BB962C8B-B14F-4D97-AF65-F5344CB8AC3E}">
        <p14:creationId xmlns:p14="http://schemas.microsoft.com/office/powerpoint/2010/main" val="35510324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Vaka "öğretmenin" konusu</a:t>
            </a:r>
            <a:endParaRPr lang="tr-TR" dirty="0"/>
          </a:p>
        </p:txBody>
      </p:sp>
      <p:sp>
        <p:nvSpPr>
          <p:cNvPr id="3" name="Content Placeholder 2"/>
          <p:cNvSpPr>
            <a:spLocks noGrp="1"/>
          </p:cNvSpPr>
          <p:nvPr>
            <p:ph idx="1"/>
          </p:nvPr>
        </p:nvSpPr>
        <p:spPr/>
        <p:txBody>
          <a:bodyPr/>
          <a:lstStyle/>
          <a:p>
            <a:pPr>
              <a:buNone/>
            </a:pPr>
            <a:r>
              <a:rPr lang="tr-TR" u="sng" dirty="0">
                <a:highlight>
                  <a:srgbClr val="000000">
                    <a:alpha val="0"/>
                  </a:srgbClr>
                </a:highlight>
                <a:latin typeface="Arial"/>
              </a:rPr>
              <a:t>Bir keşif</a:t>
            </a:r>
            <a:r>
              <a:rPr lang="tr-TR" dirty="0">
                <a:highlight>
                  <a:srgbClr val="000000">
                    <a:alpha val="0"/>
                  </a:srgbClr>
                </a:highlight>
                <a:latin typeface="Arial"/>
              </a:rPr>
              <a:t> sürecine şöyle </a:t>
            </a:r>
            <a:r>
              <a:rPr lang="tr-TR" u="sng" dirty="0">
                <a:highlight>
                  <a:srgbClr val="000000">
                    <a:alpha val="0"/>
                  </a:srgbClr>
                </a:highlight>
                <a:latin typeface="Arial"/>
              </a:rPr>
              <a:t>yön vermektir</a:t>
            </a:r>
            <a:r>
              <a:rPr lang="tr-TR" dirty="0">
                <a:highlight>
                  <a:srgbClr val="000000">
                    <a:alpha val="0"/>
                  </a:srgbClr>
                </a:highlight>
                <a:latin typeface="Arial"/>
              </a:rPr>
              <a:t>:</a:t>
            </a:r>
          </a:p>
          <a:p>
            <a:endParaRPr lang="en-US" altLang="en-US" dirty="0"/>
          </a:p>
          <a:p>
            <a:pPr>
              <a:lnSpc>
                <a:spcPct val="140000"/>
              </a:lnSpc>
            </a:pPr>
            <a:r>
              <a:rPr lang="tr-TR" dirty="0">
                <a:highlight>
                  <a:srgbClr val="000000">
                    <a:alpha val="0"/>
                  </a:srgbClr>
                </a:highlight>
                <a:latin typeface="Arial"/>
              </a:rPr>
              <a:t>İyi hazırlanmış sorular</a:t>
            </a:r>
          </a:p>
          <a:p>
            <a:pPr>
              <a:lnSpc>
                <a:spcPct val="140000"/>
              </a:lnSpc>
            </a:pPr>
            <a:r>
              <a:rPr lang="tr-TR" dirty="0">
                <a:highlight>
                  <a:srgbClr val="000000">
                    <a:alpha val="0"/>
                  </a:srgbClr>
                </a:highlight>
                <a:latin typeface="Arial"/>
              </a:rPr>
              <a:t>Hassas öğrenme</a:t>
            </a:r>
          </a:p>
          <a:p>
            <a:pPr>
              <a:lnSpc>
                <a:spcPct val="140000"/>
              </a:lnSpc>
            </a:pPr>
            <a:r>
              <a:rPr lang="tr-TR" dirty="0">
                <a:highlight>
                  <a:srgbClr val="000000">
                    <a:alpha val="0"/>
                  </a:srgbClr>
                </a:highlight>
                <a:latin typeface="Arial"/>
              </a:rPr>
              <a:t>Yapıcı yanıtlar</a:t>
            </a:r>
          </a:p>
          <a:p>
            <a:endParaRPr lang="tr-TR"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5791199" y="2159876"/>
            <a:ext cx="1863443" cy="23079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a:spLocks noChangeArrowheads="1"/>
          </p:cNvSpPr>
          <p:nvPr/>
        </p:nvSpPr>
        <p:spPr>
          <a:xfrm>
            <a:off x="6105269" y="5257690"/>
            <a:ext cx="2512665" cy="244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sz="2400">
                <a:solidFill>
                  <a:schemeClr val="tx1"/>
                </a:solidFill>
                <a:effectLst/>
                <a:latin typeface="Arial" pitchFamily="34" charset="0"/>
                <a:ea typeface="ヒラギノ角ゴ Pro W3" pitchFamily="1" charset="-128"/>
              </a:defRPr>
            </a:lvl1pPr>
            <a:lvl2pPr>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lvl="1" algn="r" rtl="0">
              <a:buFont typeface="Monotype Sorts" charset="0"/>
              <a:buNone/>
            </a:pPr>
            <a:r>
              <a:rPr lang="tr-TR" sz="1000" b="0" i="0" u="none" strike="noStrike" dirty="0">
                <a:effectLst/>
                <a:highlight>
                  <a:srgbClr val="000000">
                    <a:alpha val="0"/>
                  </a:srgbClr>
                </a:highlight>
                <a:latin typeface="Arial"/>
              </a:rPr>
              <a:t>J. Heath'den uyarlanmıştır (1998)</a:t>
            </a:r>
          </a:p>
        </p:txBody>
      </p:sp>
    </p:spTree>
    <p:extLst>
      <p:ext uri="{BB962C8B-B14F-4D97-AF65-F5344CB8AC3E}">
        <p14:creationId xmlns:p14="http://schemas.microsoft.com/office/powerpoint/2010/main" val="35510324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Vaka tartışmalarını yönetmek - hangi sorular sorulacak</a:t>
            </a:r>
            <a:endParaRPr lang="tr-TR" dirty="0"/>
          </a:p>
        </p:txBody>
      </p:sp>
      <p:sp>
        <p:nvSpPr>
          <p:cNvPr id="4" name="Content Placeholder 3"/>
          <p:cNvSpPr>
            <a:spLocks noGrp="1"/>
          </p:cNvSpPr>
          <p:nvPr>
            <p:ph sz="half" idx="1"/>
          </p:nvPr>
        </p:nvSpPr>
        <p:spPr/>
        <p:txBody>
          <a:bodyPr>
            <a:normAutofit fontScale="92500" lnSpcReduction="20000"/>
          </a:bodyPr>
          <a:lstStyle/>
          <a:p>
            <a:pPr>
              <a:buNone/>
            </a:pPr>
            <a:r>
              <a:rPr lang="tr-TR" sz="1600" b="1" dirty="0">
                <a:highlight>
                  <a:srgbClr val="000000">
                    <a:alpha val="0"/>
                  </a:srgbClr>
                </a:highlight>
              </a:rPr>
              <a:t>Sorular</a:t>
            </a:r>
          </a:p>
          <a:p>
            <a:endParaRPr lang="en-US" altLang="en-US" sz="1600" dirty="0"/>
          </a:p>
          <a:p>
            <a:pPr>
              <a:spcAft>
                <a:spcPts val="400"/>
              </a:spcAft>
            </a:pPr>
            <a:r>
              <a:rPr lang="tr-TR" sz="1600" dirty="0">
                <a:highlight>
                  <a:srgbClr val="000000">
                    <a:alpha val="0"/>
                  </a:srgbClr>
                </a:highlight>
              </a:rPr>
              <a:t>Buradaki sorun nedir?</a:t>
            </a:r>
          </a:p>
          <a:p>
            <a:pPr>
              <a:spcAft>
                <a:spcPts val="400"/>
              </a:spcAft>
            </a:pPr>
            <a:r>
              <a:rPr lang="tr-TR" sz="1600" dirty="0">
                <a:solidFill>
                  <a:srgbClr val="FF0000"/>
                </a:solidFill>
                <a:highlight>
                  <a:srgbClr val="000000">
                    <a:alpha val="0"/>
                  </a:srgbClr>
                </a:highlight>
              </a:rPr>
              <a:t>Bu konu hakkında ne düşünüyorsunuz?</a:t>
            </a:r>
          </a:p>
          <a:p>
            <a:pPr>
              <a:spcAft>
                <a:spcPts val="400"/>
              </a:spcAft>
            </a:pPr>
            <a:r>
              <a:rPr lang="tr-TR" sz="1600" dirty="0">
                <a:highlight>
                  <a:srgbClr val="000000">
                    <a:alpha val="0"/>
                  </a:srgbClr>
                </a:highlight>
              </a:rPr>
              <a:t>Neler dikkatinizi çekti?</a:t>
            </a:r>
          </a:p>
          <a:p>
            <a:pPr>
              <a:spcAft>
                <a:spcPts val="400"/>
              </a:spcAft>
            </a:pPr>
            <a:r>
              <a:rPr lang="tr-TR" sz="1600" dirty="0">
                <a:solidFill>
                  <a:srgbClr val="FF0000"/>
                </a:solidFill>
                <a:highlight>
                  <a:srgbClr val="000000">
                    <a:alpha val="0"/>
                  </a:srgbClr>
                </a:highlight>
              </a:rPr>
              <a:t>Buna benzer örnekler verebilir misiniz?</a:t>
            </a:r>
          </a:p>
          <a:p>
            <a:pPr>
              <a:spcAft>
                <a:spcPts val="400"/>
              </a:spcAft>
            </a:pPr>
            <a:r>
              <a:rPr lang="tr-TR" sz="1600" dirty="0">
                <a:highlight>
                  <a:srgbClr val="000000">
                    <a:alpha val="0"/>
                  </a:srgbClr>
                </a:highlight>
              </a:rPr>
              <a:t>Bu konuda neler yapılabilir?</a:t>
            </a:r>
          </a:p>
          <a:p>
            <a:pPr>
              <a:spcAft>
                <a:spcPts val="400"/>
              </a:spcAft>
            </a:pPr>
            <a:r>
              <a:rPr lang="tr-TR" sz="1600" dirty="0">
                <a:solidFill>
                  <a:srgbClr val="FF0000"/>
                </a:solidFill>
                <a:highlight>
                  <a:srgbClr val="000000">
                    <a:alpha val="0"/>
                  </a:srgbClr>
                </a:highlight>
              </a:rPr>
              <a:t>Başka neler yapılabilir?</a:t>
            </a:r>
          </a:p>
          <a:p>
            <a:pPr>
              <a:spcAft>
                <a:spcPts val="400"/>
              </a:spcAft>
            </a:pPr>
            <a:r>
              <a:rPr lang="tr-TR" sz="1600" dirty="0">
                <a:highlight>
                  <a:srgbClr val="000000">
                    <a:alpha val="0"/>
                  </a:srgbClr>
                </a:highlight>
              </a:rPr>
              <a:t>Bunu yapar mıydınız?</a:t>
            </a:r>
          </a:p>
          <a:p>
            <a:pPr>
              <a:spcAft>
                <a:spcPts val="400"/>
              </a:spcAft>
            </a:pPr>
            <a:r>
              <a:rPr lang="tr-TR" sz="1600" dirty="0">
                <a:solidFill>
                  <a:srgbClr val="FF0000"/>
                </a:solidFill>
                <a:highlight>
                  <a:srgbClr val="000000">
                    <a:alpha val="0"/>
                  </a:srgbClr>
                </a:highlight>
              </a:rPr>
              <a:t>"Bedeli" ne olurdu?</a:t>
            </a:r>
          </a:p>
          <a:p>
            <a:pPr>
              <a:spcAft>
                <a:spcPts val="400"/>
              </a:spcAft>
            </a:pPr>
            <a:r>
              <a:rPr lang="tr-TR" sz="1600" u="sng" dirty="0">
                <a:highlight>
                  <a:srgbClr val="000000">
                    <a:alpha val="0"/>
                  </a:srgbClr>
                </a:highlight>
              </a:rPr>
              <a:t>Siz</a:t>
            </a:r>
            <a:r>
              <a:rPr lang="tr-TR" sz="1600" dirty="0">
                <a:highlight>
                  <a:srgbClr val="000000">
                    <a:alpha val="0"/>
                  </a:srgbClr>
                </a:highlight>
              </a:rPr>
              <a:t> ne yapardınız?</a:t>
            </a:r>
          </a:p>
          <a:p>
            <a:endParaRPr lang="tr-TR" sz="1600" dirty="0"/>
          </a:p>
        </p:txBody>
      </p:sp>
      <p:sp>
        <p:nvSpPr>
          <p:cNvPr id="5" name="Content Placeholder 4"/>
          <p:cNvSpPr>
            <a:spLocks noGrp="1"/>
          </p:cNvSpPr>
          <p:nvPr>
            <p:ph sz="half" idx="2"/>
          </p:nvPr>
        </p:nvSpPr>
        <p:spPr/>
        <p:txBody>
          <a:bodyPr>
            <a:noAutofit/>
          </a:bodyPr>
          <a:lstStyle/>
          <a:p>
            <a:pPr marL="0" indent="0">
              <a:buNone/>
            </a:pPr>
            <a:r>
              <a:rPr lang="tr-TR" sz="1500" b="1" dirty="0">
                <a:highlight>
                  <a:srgbClr val="000000">
                    <a:alpha val="0"/>
                  </a:srgbClr>
                </a:highlight>
              </a:rPr>
              <a:t>Oryantasyon</a:t>
            </a:r>
          </a:p>
          <a:p>
            <a:pPr marL="0"/>
            <a:endParaRPr lang="en-US" altLang="en-US" sz="1500" dirty="0"/>
          </a:p>
          <a:p>
            <a:pPr>
              <a:lnSpc>
                <a:spcPct val="80000"/>
              </a:lnSpc>
              <a:spcAft>
                <a:spcPts val="400"/>
              </a:spcAft>
            </a:pPr>
            <a:r>
              <a:rPr lang="tr-TR" sz="1500" dirty="0">
                <a:highlight>
                  <a:srgbClr val="000000">
                    <a:alpha val="0"/>
                  </a:srgbClr>
                </a:highlight>
              </a:rPr>
              <a:t>Sorun tanımlama</a:t>
            </a:r>
          </a:p>
          <a:p>
            <a:pPr>
              <a:lnSpc>
                <a:spcPct val="80000"/>
              </a:lnSpc>
              <a:spcAft>
                <a:spcPts val="400"/>
              </a:spcAft>
            </a:pPr>
            <a:r>
              <a:rPr lang="tr-TR" sz="1500" dirty="0">
                <a:highlight>
                  <a:srgbClr val="000000">
                    <a:alpha val="0"/>
                  </a:srgbClr>
                </a:highlight>
              </a:rPr>
              <a:t>Tutumu/fikri ortaya çıkarma</a:t>
            </a:r>
          </a:p>
          <a:p>
            <a:pPr>
              <a:lnSpc>
                <a:spcPct val="80000"/>
              </a:lnSpc>
              <a:spcAft>
                <a:spcPts val="400"/>
              </a:spcAft>
            </a:pPr>
            <a:r>
              <a:rPr lang="tr-TR" sz="1500" dirty="0">
                <a:highlight>
                  <a:srgbClr val="000000">
                    <a:alpha val="0"/>
                  </a:srgbClr>
                </a:highlight>
              </a:rPr>
              <a:t>Dikkat çekme</a:t>
            </a:r>
          </a:p>
          <a:p>
            <a:pPr>
              <a:lnSpc>
                <a:spcPct val="80000"/>
              </a:lnSpc>
              <a:spcAft>
                <a:spcPts val="400"/>
              </a:spcAft>
            </a:pPr>
            <a:r>
              <a:rPr lang="tr-TR" sz="1500" dirty="0">
                <a:highlight>
                  <a:srgbClr val="000000">
                    <a:alpha val="0"/>
                  </a:srgbClr>
                </a:highlight>
              </a:rPr>
              <a:t>Düşündürme</a:t>
            </a:r>
          </a:p>
          <a:p>
            <a:pPr>
              <a:lnSpc>
                <a:spcPct val="80000"/>
              </a:lnSpc>
              <a:spcAft>
                <a:spcPts val="400"/>
              </a:spcAft>
            </a:pPr>
            <a:r>
              <a:rPr lang="tr-TR" sz="1500" dirty="0">
                <a:highlight>
                  <a:srgbClr val="000000">
                    <a:alpha val="0"/>
                  </a:srgbClr>
                </a:highlight>
              </a:rPr>
              <a:t>Sorun çözme/azaltma</a:t>
            </a:r>
          </a:p>
          <a:p>
            <a:pPr>
              <a:lnSpc>
                <a:spcPct val="80000"/>
              </a:lnSpc>
              <a:spcAft>
                <a:spcPts val="400"/>
              </a:spcAft>
            </a:pPr>
            <a:r>
              <a:rPr lang="tr-TR" sz="1500" dirty="0">
                <a:highlight>
                  <a:srgbClr val="000000">
                    <a:alpha val="0"/>
                  </a:srgbClr>
                </a:highlight>
              </a:rPr>
              <a:t>Alternatiflerin oluşturulması</a:t>
            </a:r>
          </a:p>
          <a:p>
            <a:pPr>
              <a:lnSpc>
                <a:spcPct val="80000"/>
              </a:lnSpc>
              <a:spcAft>
                <a:spcPts val="400"/>
              </a:spcAft>
            </a:pPr>
            <a:r>
              <a:rPr lang="tr-TR" sz="1500" dirty="0">
                <a:highlight>
                  <a:srgbClr val="000000">
                    <a:alpha val="0"/>
                  </a:srgbClr>
                </a:highlight>
              </a:rPr>
              <a:t>Kişisel tercihler</a:t>
            </a:r>
          </a:p>
          <a:p>
            <a:pPr>
              <a:lnSpc>
                <a:spcPct val="80000"/>
              </a:lnSpc>
              <a:spcAft>
                <a:spcPts val="400"/>
              </a:spcAft>
            </a:pPr>
            <a:r>
              <a:rPr lang="tr-TR" sz="1500" dirty="0">
                <a:highlight>
                  <a:srgbClr val="000000">
                    <a:alpha val="0"/>
                  </a:srgbClr>
                </a:highlight>
              </a:rPr>
              <a:t>Teklif değerlendirmesi</a:t>
            </a:r>
          </a:p>
          <a:p>
            <a:pPr>
              <a:lnSpc>
                <a:spcPct val="80000"/>
              </a:lnSpc>
              <a:spcAft>
                <a:spcPts val="400"/>
              </a:spcAft>
            </a:pPr>
            <a:r>
              <a:rPr lang="tr-TR" sz="1500" dirty="0">
                <a:highlight>
                  <a:srgbClr val="000000">
                    <a:alpha val="0"/>
                  </a:srgbClr>
                </a:highlight>
              </a:rPr>
              <a:t>Özdeşleştirme</a:t>
            </a:r>
          </a:p>
          <a:p>
            <a:pPr>
              <a:lnSpc>
                <a:spcPct val="80000"/>
              </a:lnSpc>
              <a:spcAft>
                <a:spcPts val="400"/>
              </a:spcAft>
            </a:pPr>
            <a:endParaRPr lang="tr-TR" sz="1500" dirty="0">
              <a:highlight>
                <a:srgbClr val="000000">
                  <a:alpha val="0"/>
                </a:srgbClr>
              </a:highlight>
            </a:endParaRPr>
          </a:p>
        </p:txBody>
      </p:sp>
      <p:sp>
        <p:nvSpPr>
          <p:cNvPr id="7" name="Rectangle 6"/>
          <p:cNvSpPr>
            <a:spLocks noChangeArrowheads="1"/>
          </p:cNvSpPr>
          <p:nvPr/>
        </p:nvSpPr>
        <p:spPr>
          <a:xfrm>
            <a:off x="6090154" y="6179802"/>
            <a:ext cx="2512665" cy="2440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defRPr sz="2400">
                <a:solidFill>
                  <a:schemeClr val="tx1"/>
                </a:solidFill>
                <a:effectLst/>
                <a:latin typeface="Arial" pitchFamily="34" charset="0"/>
                <a:ea typeface="ヒラギノ角ゴ Pro W3" pitchFamily="1" charset="-128"/>
              </a:defRPr>
            </a:lvl1pPr>
            <a:lvl2pPr>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lvl="1" algn="r" rtl="0">
              <a:buFont typeface="Monotype Sorts" charset="0"/>
              <a:buNone/>
            </a:pPr>
            <a:r>
              <a:rPr lang="tr-TR" sz="1000" b="0" i="0" u="none" strike="noStrike" dirty="0">
                <a:effectLst/>
                <a:highlight>
                  <a:srgbClr val="000000">
                    <a:alpha val="0"/>
                  </a:srgbClr>
                </a:highlight>
                <a:latin typeface="Arial"/>
              </a:rPr>
              <a:t>J. Heath'den uyarlanmıştır (1998)</a:t>
            </a:r>
          </a:p>
        </p:txBody>
      </p:sp>
    </p:spTree>
    <p:extLst>
      <p:ext uri="{BB962C8B-B14F-4D97-AF65-F5344CB8AC3E}">
        <p14:creationId xmlns:p14="http://schemas.microsoft.com/office/powerpoint/2010/main" val="35510324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Katılımın analitik desteğini test eden sorular</a:t>
            </a:r>
            <a:endParaRPr lang="tr-TR" dirty="0"/>
          </a:p>
        </p:txBody>
      </p:sp>
      <p:sp>
        <p:nvSpPr>
          <p:cNvPr id="3" name="Content Placeholder 2"/>
          <p:cNvSpPr>
            <a:spLocks noGrp="1"/>
          </p:cNvSpPr>
          <p:nvPr>
            <p:ph idx="1"/>
          </p:nvPr>
        </p:nvSpPr>
        <p:spPr/>
        <p:txBody>
          <a:bodyPr>
            <a:normAutofit lnSpcReduction="10000"/>
          </a:bodyPr>
          <a:lstStyle/>
          <a:p>
            <a:pPr marL="0" indent="0" algn="just">
              <a:lnSpc>
                <a:spcPct val="110000"/>
              </a:lnSpc>
              <a:buNone/>
            </a:pPr>
            <a:r>
              <a:rPr lang="tr-TR" dirty="0">
                <a:highlight>
                  <a:srgbClr val="000000">
                    <a:alpha val="0"/>
                  </a:srgbClr>
                </a:highlight>
                <a:latin typeface="Arial"/>
              </a:rPr>
              <a:t>Fikrinin arkasındaki düşüncelerini açıklayabilir misin?</a:t>
            </a:r>
          </a:p>
          <a:p>
            <a:pPr marL="0" indent="0" algn="just">
              <a:lnSpc>
                <a:spcPct val="110000"/>
              </a:lnSpc>
              <a:buNone/>
            </a:pPr>
            <a:endParaRPr lang="en-GB" altLang="en-US" sz="1100" dirty="0"/>
          </a:p>
          <a:p>
            <a:pPr marL="0" indent="0" algn="just">
              <a:lnSpc>
                <a:spcPct val="110000"/>
              </a:lnSpc>
              <a:buNone/>
            </a:pPr>
            <a:r>
              <a:rPr lang="tr-TR" dirty="0">
                <a:solidFill>
                  <a:srgbClr val="FF0000"/>
                </a:solidFill>
                <a:highlight>
                  <a:srgbClr val="000000">
                    <a:alpha val="0"/>
                  </a:srgbClr>
                </a:highlight>
                <a:latin typeface="Arial"/>
              </a:rPr>
              <a:t>Bu kararı vermek için hangi kanıtları kullandın?</a:t>
            </a:r>
          </a:p>
          <a:p>
            <a:pPr marL="0" indent="0" algn="just">
              <a:lnSpc>
                <a:spcPct val="110000"/>
              </a:lnSpc>
              <a:buNone/>
            </a:pPr>
            <a:endParaRPr lang="en-GB" altLang="en-US" sz="1100" dirty="0"/>
          </a:p>
          <a:p>
            <a:pPr marL="0" indent="0" algn="just">
              <a:lnSpc>
                <a:spcPct val="110000"/>
              </a:lnSpc>
              <a:buNone/>
            </a:pPr>
            <a:r>
              <a:rPr lang="tr-TR" dirty="0">
                <a:highlight>
                  <a:srgbClr val="000000">
                    <a:alpha val="0"/>
                  </a:srgbClr>
                </a:highlight>
                <a:latin typeface="Arial"/>
              </a:rPr>
              <a:t>....'nın fikrini destekleyecek veriler var mı?</a:t>
            </a:r>
          </a:p>
          <a:p>
            <a:pPr marL="0" indent="0" algn="just">
              <a:lnSpc>
                <a:spcPct val="110000"/>
              </a:lnSpc>
              <a:buNone/>
            </a:pPr>
            <a:endParaRPr lang="en-GB" altLang="en-US" sz="1100" dirty="0"/>
          </a:p>
          <a:p>
            <a:pPr marL="0" indent="0" algn="just">
              <a:lnSpc>
                <a:spcPct val="110000"/>
              </a:lnSpc>
              <a:buNone/>
            </a:pPr>
            <a:r>
              <a:rPr lang="tr-TR" dirty="0">
                <a:solidFill>
                  <a:srgbClr val="FF0000"/>
                </a:solidFill>
                <a:highlight>
                  <a:srgbClr val="000000">
                    <a:alpha val="0"/>
                  </a:srgbClr>
                </a:highlight>
                <a:latin typeface="Arial"/>
              </a:rPr>
              <a:t>Analizini ilerletmek için hangi varsayımları kullandığını söyleyebilir misin?</a:t>
            </a:r>
          </a:p>
          <a:p>
            <a:pPr marL="0" indent="0" algn="just">
              <a:lnSpc>
                <a:spcPct val="110000"/>
              </a:lnSpc>
              <a:buNone/>
            </a:pPr>
            <a:endParaRPr lang="en-GB" altLang="en-US" sz="1100" dirty="0"/>
          </a:p>
          <a:p>
            <a:pPr marL="0" indent="0" algn="just">
              <a:lnSpc>
                <a:spcPct val="110000"/>
              </a:lnSpc>
              <a:buNone/>
            </a:pPr>
            <a:r>
              <a:rPr lang="tr-TR" dirty="0">
                <a:highlight>
                  <a:srgbClr val="000000">
                    <a:alpha val="0"/>
                  </a:srgbClr>
                </a:highlight>
                <a:latin typeface="Arial"/>
              </a:rPr>
              <a:t>Unuttuğumuz bir şey görebiliyor musunuz?</a:t>
            </a:r>
          </a:p>
          <a:p>
            <a:pPr marL="0" indent="0" algn="just">
              <a:lnSpc>
                <a:spcPct val="110000"/>
              </a:lnSpc>
              <a:buNone/>
            </a:pPr>
            <a:endParaRPr lang="en-GB" altLang="en-US" sz="1100" dirty="0"/>
          </a:p>
          <a:p>
            <a:pPr marL="0" indent="0" algn="just">
              <a:lnSpc>
                <a:spcPct val="110000"/>
              </a:lnSpc>
              <a:buNone/>
            </a:pPr>
            <a:r>
              <a:rPr lang="tr-TR" dirty="0">
                <a:solidFill>
                  <a:srgbClr val="FF0000"/>
                </a:solidFill>
                <a:highlight>
                  <a:srgbClr val="000000">
                    <a:alpha val="0"/>
                  </a:srgbClr>
                </a:highlight>
                <a:latin typeface="Arial"/>
              </a:rPr>
              <a:t>Bu kararı nasıl verdiğini merak ediyorum.</a:t>
            </a:r>
          </a:p>
          <a:p>
            <a:endParaRPr lang="tr-TR" dirty="0"/>
          </a:p>
        </p:txBody>
      </p:sp>
    </p:spTree>
    <p:extLst>
      <p:ext uri="{BB962C8B-B14F-4D97-AF65-F5344CB8AC3E}">
        <p14:creationId xmlns:p14="http://schemas.microsoft.com/office/powerpoint/2010/main" val="35510324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Katılıma açıklık getiren sorular</a:t>
            </a:r>
            <a:endParaRPr lang="tr-TR" dirty="0"/>
          </a:p>
        </p:txBody>
      </p:sp>
      <p:sp>
        <p:nvSpPr>
          <p:cNvPr id="4" name="Rectangle 4"/>
          <p:cNvSpPr>
            <a:spLocks noChangeArrowheads="1"/>
          </p:cNvSpPr>
          <p:nvPr/>
        </p:nvSpPr>
        <p:spPr>
          <a:xfrm>
            <a:off x="901935" y="2194316"/>
            <a:ext cx="3737534" cy="34476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a:lnSpc>
                <a:spcPct val="110000"/>
              </a:lnSpc>
            </a:pPr>
            <a:r>
              <a:rPr lang="tr-TR" sz="2000" b="0" i="0" u="none" strike="noStrike" dirty="0">
                <a:effectLst/>
                <a:highlight>
                  <a:srgbClr val="000000">
                    <a:alpha val="0"/>
                  </a:srgbClr>
                </a:highlight>
                <a:latin typeface="Arial"/>
              </a:rPr>
              <a:t>Ne dediğini anladığımızdan emin olalım...</a:t>
            </a:r>
          </a:p>
          <a:p>
            <a:pPr>
              <a:lnSpc>
                <a:spcPct val="110000"/>
              </a:lnSpc>
            </a:pPr>
            <a:endParaRPr lang="en-GB" altLang="en-US" sz="2000" dirty="0">
              <a:effectLst/>
            </a:endParaRPr>
          </a:p>
          <a:p>
            <a:pPr>
              <a:lnSpc>
                <a:spcPct val="110000"/>
              </a:lnSpc>
            </a:pPr>
            <a:endParaRPr lang="en-GB" altLang="en-US" sz="2000" dirty="0">
              <a:effectLst/>
            </a:endParaRPr>
          </a:p>
          <a:p>
            <a:pPr rtl="0">
              <a:lnSpc>
                <a:spcPct val="110000"/>
              </a:lnSpc>
            </a:pPr>
            <a:r>
              <a:rPr lang="tr-TR" sz="2000" b="0" i="0" u="none" strike="noStrike" dirty="0">
                <a:effectLst/>
                <a:highlight>
                  <a:srgbClr val="000000">
                    <a:alpha val="0"/>
                  </a:srgbClr>
                </a:highlight>
                <a:latin typeface="Arial"/>
              </a:rPr>
              <a:t>Şöyle mi demek istiyorsun</a:t>
            </a:r>
            <a:r>
              <a:rPr lang="tr-TR" sz="2000" b="0" i="0" u="none" strike="noStrike" dirty="0" smtClean="0">
                <a:effectLst/>
                <a:highlight>
                  <a:srgbClr val="000000">
                    <a:alpha val="0"/>
                  </a:srgbClr>
                </a:highlight>
                <a:latin typeface="Arial"/>
              </a:rPr>
              <a:t>...?</a:t>
            </a:r>
            <a:endParaRPr lang="tr-TR" sz="2000" b="0" i="0" u="none" strike="noStrike" dirty="0">
              <a:effectLst/>
              <a:highlight>
                <a:srgbClr val="000000">
                  <a:alpha val="0"/>
                </a:srgbClr>
              </a:highlight>
              <a:latin typeface="Arial"/>
            </a:endParaRPr>
          </a:p>
          <a:p>
            <a:pPr>
              <a:lnSpc>
                <a:spcPct val="110000"/>
              </a:lnSpc>
            </a:pPr>
            <a:endParaRPr lang="en-GB" altLang="en-US" sz="2000" dirty="0">
              <a:effectLst/>
            </a:endParaRPr>
          </a:p>
          <a:p>
            <a:pPr rtl="0">
              <a:lnSpc>
                <a:spcPct val="110000"/>
              </a:lnSpc>
            </a:pPr>
            <a:r>
              <a:rPr lang="tr-TR" sz="2000" b="0" i="0" u="none" strike="noStrike" dirty="0">
                <a:effectLst/>
                <a:highlight>
                  <a:srgbClr val="000000">
                    <a:alpha val="0"/>
                  </a:srgbClr>
                </a:highlight>
                <a:latin typeface="Arial"/>
              </a:rPr>
              <a:t>Şöyle diyebilir </a:t>
            </a:r>
            <a:r>
              <a:rPr lang="tr-TR" sz="2000" b="0" i="0" u="none" strike="noStrike" dirty="0" smtClean="0">
                <a:effectLst/>
                <a:highlight>
                  <a:srgbClr val="000000">
                    <a:alpha val="0"/>
                  </a:srgbClr>
                </a:highlight>
                <a:latin typeface="Arial"/>
              </a:rPr>
              <a:t>miyiz...?</a:t>
            </a:r>
            <a:endParaRPr lang="tr-TR" sz="2000" b="0" i="0" u="none" strike="noStrike" dirty="0">
              <a:effectLst/>
              <a:highlight>
                <a:srgbClr val="000000">
                  <a:alpha val="0"/>
                </a:srgbClr>
              </a:highlight>
              <a:latin typeface="Arial"/>
            </a:endParaRPr>
          </a:p>
          <a:p>
            <a:pPr>
              <a:lnSpc>
                <a:spcPct val="110000"/>
              </a:lnSpc>
            </a:pPr>
            <a:endParaRPr lang="en-GB" altLang="en-US" sz="2000" dirty="0">
              <a:effectLst/>
            </a:endParaRPr>
          </a:p>
          <a:p>
            <a:pPr rtl="0">
              <a:lnSpc>
                <a:spcPct val="110000"/>
              </a:lnSpc>
            </a:pPr>
            <a:r>
              <a:rPr lang="tr-TR" sz="2000" b="0" i="0" u="none" strike="noStrike" dirty="0">
                <a:effectLst/>
                <a:highlight>
                  <a:srgbClr val="000000">
                    <a:alpha val="0"/>
                  </a:srgbClr>
                </a:highlight>
                <a:latin typeface="Arial"/>
              </a:rPr>
              <a:t>Bu dediğin şeyin </a:t>
            </a:r>
          </a:p>
          <a:p>
            <a:pPr rtl="0">
              <a:lnSpc>
                <a:spcPct val="110000"/>
              </a:lnSpc>
            </a:pPr>
            <a:r>
              <a:rPr lang="tr-TR" sz="2000" b="0" i="0" u="none" strike="noStrike" dirty="0">
                <a:effectLst/>
                <a:highlight>
                  <a:srgbClr val="000000">
                    <a:alpha val="0"/>
                  </a:srgbClr>
                </a:highlight>
                <a:latin typeface="Arial"/>
              </a:rPr>
              <a:t>temeli </a:t>
            </a:r>
            <a:r>
              <a:rPr lang="tr-TR" sz="2000" b="0" i="0" u="none" strike="noStrike" dirty="0" smtClean="0">
                <a:effectLst/>
                <a:highlight>
                  <a:srgbClr val="000000">
                    <a:alpha val="0"/>
                  </a:srgbClr>
                </a:highlight>
                <a:latin typeface="Arial"/>
              </a:rPr>
              <a:t>... mi</a:t>
            </a:r>
            <a:r>
              <a:rPr lang="tr-TR" sz="2000" b="0" i="0" u="none" strike="noStrike" dirty="0">
                <a:effectLst/>
                <a:highlight>
                  <a:srgbClr val="000000">
                    <a:alpha val="0"/>
                  </a:srgbClr>
                </a:highlight>
                <a:latin typeface="Arial"/>
              </a:rPr>
              <a:t>?</a:t>
            </a:r>
          </a:p>
        </p:txBody>
      </p:sp>
      <p:sp>
        <p:nvSpPr>
          <p:cNvPr id="5" name="Rectangle 5"/>
          <p:cNvSpPr>
            <a:spLocks noChangeArrowheads="1"/>
          </p:cNvSpPr>
          <p:nvPr/>
        </p:nvSpPr>
        <p:spPr>
          <a:xfrm>
            <a:off x="5397735" y="2194316"/>
            <a:ext cx="3203601" cy="3203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a:lnSpc>
                <a:spcPct val="110000"/>
              </a:lnSpc>
            </a:pPr>
            <a:r>
              <a:rPr lang="tr-TR" sz="2000" b="0" i="0" u="none" strike="noStrike">
                <a:solidFill>
                  <a:srgbClr val="FF0000"/>
                </a:solidFill>
                <a:effectLst/>
                <a:highlight>
                  <a:srgbClr val="000000">
                    <a:alpha val="0"/>
                  </a:srgbClr>
                </a:highlight>
                <a:latin typeface="Arial"/>
              </a:rPr>
              <a:t>ardından, öğrencinin dediğini yeniden söyleyin</a:t>
            </a:r>
          </a:p>
          <a:p>
            <a:pPr>
              <a:lnSpc>
                <a:spcPct val="110000"/>
              </a:lnSpc>
            </a:pPr>
            <a:endParaRPr lang="en-GB" altLang="en-US" sz="2000">
              <a:solidFill>
                <a:srgbClr val="FF0000"/>
              </a:solidFill>
              <a:effectLst/>
            </a:endParaRPr>
          </a:p>
          <a:p>
            <a:pPr>
              <a:lnSpc>
                <a:spcPct val="110000"/>
              </a:lnSpc>
            </a:pPr>
            <a:endParaRPr lang="en-GB" altLang="en-US" sz="2000">
              <a:solidFill>
                <a:srgbClr val="FF0000"/>
              </a:solidFill>
              <a:effectLst/>
            </a:endParaRPr>
          </a:p>
          <a:p>
            <a:pPr>
              <a:lnSpc>
                <a:spcPct val="110000"/>
              </a:lnSpc>
            </a:pPr>
            <a:endParaRPr lang="en-GB" altLang="en-US" sz="2000">
              <a:solidFill>
                <a:srgbClr val="FF0000"/>
              </a:solidFill>
              <a:effectLst/>
            </a:endParaRPr>
          </a:p>
          <a:p>
            <a:pPr>
              <a:lnSpc>
                <a:spcPct val="140000"/>
              </a:lnSpc>
            </a:pPr>
            <a:endParaRPr lang="en-GB" altLang="en-US" sz="2000">
              <a:solidFill>
                <a:srgbClr val="FF0000"/>
              </a:solidFill>
              <a:effectLst/>
            </a:endParaRPr>
          </a:p>
          <a:p>
            <a:pPr rtl="0">
              <a:lnSpc>
                <a:spcPct val="110000"/>
              </a:lnSpc>
            </a:pPr>
            <a:r>
              <a:rPr lang="tr-TR" sz="2000" b="0" i="0" u="none" strike="noStrike">
                <a:solidFill>
                  <a:srgbClr val="FF0000"/>
                </a:solidFill>
                <a:effectLst/>
                <a:highlight>
                  <a:srgbClr val="000000">
                    <a:alpha val="0"/>
                  </a:srgbClr>
                </a:highlight>
                <a:latin typeface="Arial"/>
              </a:rPr>
              <a:t>ardından, öğrencinin dediğini yeniden söyleyin ama farklı kelimelerle</a:t>
            </a:r>
          </a:p>
        </p:txBody>
      </p:sp>
      <p:sp>
        <p:nvSpPr>
          <p:cNvPr id="6" name="AutoShape 6"/>
          <p:cNvSpPr/>
          <p:nvPr/>
        </p:nvSpPr>
        <p:spPr>
          <a:xfrm>
            <a:off x="4330935" y="3642116"/>
            <a:ext cx="287338" cy="1981200"/>
          </a:xfrm>
          <a:prstGeom prst="rightBrace">
            <a:avLst>
              <a:gd name="adj1" fmla="val 57458"/>
              <a:gd name="adj2" fmla="val 52333"/>
            </a:avLst>
          </a:prstGeom>
          <a:noFill/>
          <a:ln w="38100">
            <a:solidFill>
              <a:schemeClr val="tx1"/>
            </a:solidFill>
            <a:miter lim="800000"/>
          </a:ln>
          <a:effectLst/>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endParaRPr lang="en-US" altLang="en-US">
              <a:effectLst/>
            </a:endParaRPr>
          </a:p>
        </p:txBody>
      </p:sp>
    </p:spTree>
    <p:extLst>
      <p:ext uri="{BB962C8B-B14F-4D97-AF65-F5344CB8AC3E}">
        <p14:creationId xmlns:p14="http://schemas.microsoft.com/office/powerpoint/2010/main" val="3551032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Vaka Yöntemi şöyle açıklanabilir...</a:t>
            </a:r>
            <a:endParaRPr lang="tr-TR" dirty="0"/>
          </a:p>
        </p:txBody>
      </p:sp>
      <p:sp>
        <p:nvSpPr>
          <p:cNvPr id="3" name="Content Placeholder 2"/>
          <p:cNvSpPr>
            <a:spLocks noGrp="1"/>
          </p:cNvSpPr>
          <p:nvPr>
            <p:ph idx="1"/>
          </p:nvPr>
        </p:nvSpPr>
        <p:spPr/>
        <p:txBody>
          <a:bodyPr/>
          <a:lstStyle/>
          <a:p>
            <a:pPr marL="0" indent="0" algn="just">
              <a:lnSpc>
                <a:spcPct val="110000"/>
              </a:lnSpc>
              <a:buNone/>
            </a:pPr>
            <a:r>
              <a:rPr lang="tr-TR" dirty="0">
                <a:highlight>
                  <a:srgbClr val="000000">
                    <a:alpha val="0"/>
                  </a:srgbClr>
                </a:highlight>
                <a:latin typeface="Arial"/>
              </a:rPr>
              <a:t>Gerçek durumlardan alınmış, analiz sorumluluğu olan ve vakadaki sorunların çözümlerinin öğrenciler tarafından bulunduğu, planlanmış sıralı vakaların öğrenciler tarafından tartışılmasıdır.</a:t>
            </a:r>
          </a:p>
          <a:p>
            <a:pPr marL="0" indent="0" algn="just">
              <a:lnSpc>
                <a:spcPct val="110000"/>
              </a:lnSpc>
              <a:buNone/>
            </a:pPr>
            <a:endParaRPr lang="en-GB" altLang="en-US" dirty="0"/>
          </a:p>
          <a:p>
            <a:pPr marL="0" indent="0" algn="just">
              <a:lnSpc>
                <a:spcPct val="110000"/>
              </a:lnSpc>
              <a:buNone/>
            </a:pPr>
            <a:r>
              <a:rPr lang="tr-TR" dirty="0">
                <a:highlight>
                  <a:srgbClr val="000000">
                    <a:alpha val="0"/>
                  </a:srgbClr>
                </a:highlight>
                <a:latin typeface="Arial"/>
              </a:rPr>
              <a:t>Vaka "öğretmeninin" rolü, soruların cevaplarını vermek yerine öğrenci tartışmasına yön vermektir.</a:t>
            </a:r>
          </a:p>
          <a:p>
            <a:pPr marL="0" indent="0" algn="just">
              <a:lnSpc>
                <a:spcPct val="110000"/>
              </a:lnSpc>
              <a:buNone/>
            </a:pPr>
            <a:endParaRPr lang="en-GB" altLang="en-US" dirty="0"/>
          </a:p>
          <a:p>
            <a:pPr marL="0" indent="0" algn="just">
              <a:lnSpc>
                <a:spcPct val="110000"/>
              </a:lnSpc>
              <a:buNone/>
            </a:pPr>
            <a:r>
              <a:rPr lang="tr-TR" dirty="0">
                <a:highlight>
                  <a:srgbClr val="000000">
                    <a:alpha val="0"/>
                  </a:srgbClr>
                </a:highlight>
                <a:latin typeface="Arial"/>
              </a:rPr>
              <a:t>Öğrencilerin kendi uğraşları ve ortaklaşa bir</a:t>
            </a:r>
          </a:p>
          <a:p>
            <a:pPr marL="0" indent="0" algn="just">
              <a:lnSpc>
                <a:spcPct val="110000"/>
              </a:lnSpc>
              <a:buNone/>
            </a:pPr>
            <a:r>
              <a:rPr lang="tr-TR" dirty="0">
                <a:highlight>
                  <a:srgbClr val="000000">
                    <a:alpha val="0"/>
                  </a:srgbClr>
                </a:highlight>
                <a:latin typeface="Arial"/>
              </a:rPr>
              <a:t>uğraşla öğrenmeleri odak noktasındadır.</a:t>
            </a:r>
          </a:p>
          <a:p>
            <a:endParaRPr lang="tr-TR" dirty="0"/>
          </a:p>
        </p:txBody>
      </p:sp>
      <p:pic>
        <p:nvPicPr>
          <p:cNvPr id="5" name="Picture 4" descr="j0090140[1]"/>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a:xfrm>
            <a:off x="5552780" y="4609214"/>
            <a:ext cx="2536825" cy="1412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09549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solidFill>
                  <a:srgbClr val="2D2D8A"/>
                </a:solidFill>
                <a:highlight>
                  <a:srgbClr val="000000">
                    <a:alpha val="0"/>
                  </a:srgbClr>
                </a:highlight>
                <a:latin typeface="Arial"/>
              </a:rPr>
              <a:t>Vaka tartışmasını nasıl değerlendireceğiniz konusunda fikirler:</a:t>
            </a:r>
            <a:endParaRPr lang="tr-TR" dirty="0"/>
          </a:p>
        </p:txBody>
      </p:sp>
      <p:sp>
        <p:nvSpPr>
          <p:cNvPr id="3" name="Content Placeholder 2"/>
          <p:cNvSpPr>
            <a:spLocks noGrp="1"/>
          </p:cNvSpPr>
          <p:nvPr>
            <p:ph idx="1"/>
          </p:nvPr>
        </p:nvSpPr>
        <p:spPr/>
        <p:txBody>
          <a:bodyPr/>
          <a:lstStyle/>
          <a:p>
            <a:pPr>
              <a:lnSpc>
                <a:spcPct val="130000"/>
              </a:lnSpc>
            </a:pPr>
            <a:r>
              <a:rPr lang="tr-TR" sz="2000" dirty="0">
                <a:highlight>
                  <a:srgbClr val="000000">
                    <a:alpha val="0"/>
                  </a:srgbClr>
                </a:highlight>
                <a:latin typeface="Arial"/>
              </a:rPr>
              <a:t>Toparlamak:</a:t>
            </a:r>
          </a:p>
          <a:p>
            <a:pPr lvl="1">
              <a:lnSpc>
                <a:spcPct val="130000"/>
              </a:lnSpc>
            </a:pPr>
            <a:r>
              <a:rPr lang="tr-TR" sz="1800" dirty="0">
                <a:highlight>
                  <a:srgbClr val="000000">
                    <a:alpha val="0"/>
                  </a:srgbClr>
                </a:highlight>
                <a:latin typeface="Arial"/>
              </a:rPr>
              <a:t>"Bu konuya başka nasıl yaklaşabilirdik?"</a:t>
            </a:r>
          </a:p>
          <a:p>
            <a:pPr lvl="1">
              <a:lnSpc>
                <a:spcPct val="130000"/>
              </a:lnSpc>
            </a:pPr>
            <a:r>
              <a:rPr lang="tr-TR" sz="1800" dirty="0">
                <a:highlight>
                  <a:srgbClr val="000000">
                    <a:alpha val="0"/>
                  </a:srgbClr>
                </a:highlight>
                <a:latin typeface="Arial"/>
              </a:rPr>
              <a:t>"Başka neyi keşfedebilirdik?"</a:t>
            </a:r>
          </a:p>
          <a:p>
            <a:pPr lvl="1">
              <a:lnSpc>
                <a:spcPct val="130000"/>
              </a:lnSpc>
            </a:pPr>
            <a:r>
              <a:rPr lang="tr-TR" sz="1800" dirty="0">
                <a:highlight>
                  <a:srgbClr val="000000">
                    <a:alpha val="0"/>
                  </a:srgbClr>
                </a:highlight>
                <a:latin typeface="Arial"/>
              </a:rPr>
              <a:t>"Bir parça kağıda..."</a:t>
            </a:r>
          </a:p>
          <a:p>
            <a:pPr lvl="1">
              <a:lnSpc>
                <a:spcPct val="130000"/>
              </a:lnSpc>
            </a:pPr>
            <a:r>
              <a:rPr lang="tr-TR" sz="1800" dirty="0">
                <a:highlight>
                  <a:srgbClr val="000000">
                    <a:alpha val="0"/>
                  </a:srgbClr>
                </a:highlight>
                <a:latin typeface="Arial"/>
              </a:rPr>
              <a:t>"Puan vermeniz gerekirse..."</a:t>
            </a:r>
          </a:p>
          <a:p>
            <a:pPr>
              <a:lnSpc>
                <a:spcPct val="130000"/>
              </a:lnSpc>
            </a:pPr>
            <a:r>
              <a:rPr lang="tr-TR" sz="2000" dirty="0">
                <a:highlight>
                  <a:srgbClr val="000000">
                    <a:alpha val="0"/>
                  </a:srgbClr>
                </a:highlight>
                <a:latin typeface="Arial"/>
              </a:rPr>
              <a:t>Yazılı yanıt verildi</a:t>
            </a:r>
          </a:p>
          <a:p>
            <a:pPr>
              <a:lnSpc>
                <a:spcPct val="130000"/>
              </a:lnSpc>
            </a:pPr>
            <a:r>
              <a:rPr lang="tr-TR" sz="2000" dirty="0">
                <a:highlight>
                  <a:srgbClr val="000000">
                    <a:alpha val="0"/>
                  </a:srgbClr>
                </a:highlight>
                <a:latin typeface="Arial"/>
              </a:rPr>
              <a:t>Eğitmenin yanıta geri bildirimi (not ekleyerek)</a:t>
            </a:r>
          </a:p>
          <a:p>
            <a:endParaRPr lang="tr-TR" dirty="0"/>
          </a:p>
        </p:txBody>
      </p:sp>
    </p:spTree>
    <p:extLst>
      <p:ext uri="{BB962C8B-B14F-4D97-AF65-F5344CB8AC3E}">
        <p14:creationId xmlns:p14="http://schemas.microsoft.com/office/powerpoint/2010/main" val="35510324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Düşüncelere ayrıca geri bildirim ile de erişilebilir - verme ve alma</a:t>
            </a:r>
            <a:endParaRPr lang="tr-TR" dirty="0"/>
          </a:p>
        </p:txBody>
      </p:sp>
      <p:sp>
        <p:nvSpPr>
          <p:cNvPr id="3" name="Content Placeholder 2"/>
          <p:cNvSpPr>
            <a:spLocks noGrp="1"/>
          </p:cNvSpPr>
          <p:nvPr>
            <p:ph idx="1"/>
          </p:nvPr>
        </p:nvSpPr>
        <p:spPr/>
        <p:txBody>
          <a:bodyPr/>
          <a:lstStyle/>
          <a:p>
            <a:pPr>
              <a:lnSpc>
                <a:spcPct val="170000"/>
              </a:lnSpc>
            </a:pPr>
            <a:r>
              <a:rPr lang="tr-TR" dirty="0">
                <a:highlight>
                  <a:srgbClr val="000000">
                    <a:alpha val="0"/>
                  </a:srgbClr>
                </a:highlight>
                <a:latin typeface="Arial"/>
              </a:rPr>
              <a:t>Vaka çalışması öncesinde, sırasında ve sonrasında</a:t>
            </a:r>
          </a:p>
          <a:p>
            <a:pPr>
              <a:lnSpc>
                <a:spcPct val="170000"/>
              </a:lnSpc>
            </a:pPr>
            <a:r>
              <a:rPr lang="tr-TR" dirty="0">
                <a:highlight>
                  <a:srgbClr val="000000">
                    <a:alpha val="0"/>
                  </a:srgbClr>
                </a:highlight>
                <a:latin typeface="Arial"/>
              </a:rPr>
              <a:t>Farklı vaka seçenekleri sunmak</a:t>
            </a:r>
          </a:p>
          <a:p>
            <a:pPr>
              <a:lnSpc>
                <a:spcPct val="170000"/>
              </a:lnSpc>
            </a:pPr>
            <a:r>
              <a:rPr lang="tr-TR" dirty="0">
                <a:highlight>
                  <a:srgbClr val="000000">
                    <a:alpha val="0"/>
                  </a:srgbClr>
                </a:highlight>
                <a:latin typeface="Arial"/>
              </a:rPr>
              <a:t>Bir soru listesi/anket ile</a:t>
            </a:r>
          </a:p>
          <a:p>
            <a:pPr>
              <a:lnSpc>
                <a:spcPct val="170000"/>
              </a:lnSpc>
            </a:pPr>
            <a:r>
              <a:rPr lang="tr-TR" dirty="0">
                <a:highlight>
                  <a:srgbClr val="000000">
                    <a:alpha val="0"/>
                  </a:srgbClr>
                </a:highlight>
                <a:latin typeface="Arial"/>
              </a:rPr>
              <a:t>E-posta tartışma gruplarıyla </a:t>
            </a:r>
          </a:p>
          <a:p>
            <a:pPr>
              <a:lnSpc>
                <a:spcPct val="170000"/>
              </a:lnSpc>
            </a:pPr>
            <a:r>
              <a:rPr lang="tr-TR" dirty="0">
                <a:highlight>
                  <a:srgbClr val="000000">
                    <a:alpha val="0"/>
                  </a:srgbClr>
                </a:highlight>
                <a:latin typeface="Arial"/>
              </a:rPr>
              <a:t>Neyi değerlendiriyorsunuz?</a:t>
            </a:r>
          </a:p>
          <a:p>
            <a:pPr>
              <a:lnSpc>
                <a:spcPct val="170000"/>
              </a:lnSpc>
            </a:pPr>
            <a:r>
              <a:rPr lang="tr-TR" dirty="0">
                <a:highlight>
                  <a:srgbClr val="000000">
                    <a:alpha val="0"/>
                  </a:srgbClr>
                </a:highlight>
                <a:latin typeface="Arial"/>
              </a:rPr>
              <a:t>Geri bildirim ne kadar yararlı?</a:t>
            </a:r>
          </a:p>
          <a:p>
            <a:endParaRPr lang="tr-TR" dirty="0"/>
          </a:p>
        </p:txBody>
      </p:sp>
    </p:spTree>
    <p:extLst>
      <p:ext uri="{BB962C8B-B14F-4D97-AF65-F5344CB8AC3E}">
        <p14:creationId xmlns:p14="http://schemas.microsoft.com/office/powerpoint/2010/main" val="35510324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Sınıf oturumunu değerlendirmek</a:t>
            </a:r>
            <a:endParaRPr lang="tr-TR" dirty="0"/>
          </a:p>
        </p:txBody>
      </p:sp>
      <p:sp>
        <p:nvSpPr>
          <p:cNvPr id="3" name="Content Placeholder 2"/>
          <p:cNvSpPr>
            <a:spLocks noGrp="1"/>
          </p:cNvSpPr>
          <p:nvPr>
            <p:ph idx="1"/>
          </p:nvPr>
        </p:nvSpPr>
        <p:spPr/>
        <p:txBody>
          <a:bodyPr/>
          <a:lstStyle/>
          <a:p>
            <a:pPr marL="2340000" algn="just">
              <a:lnSpc>
                <a:spcPct val="110000"/>
              </a:lnSpc>
            </a:pPr>
            <a:r>
              <a:rPr lang="tr-TR" dirty="0">
                <a:highlight>
                  <a:srgbClr val="000000">
                    <a:alpha val="0"/>
                  </a:srgbClr>
                </a:highlight>
                <a:latin typeface="Arial"/>
              </a:rPr>
              <a:t>Öğrencilerin motivasyonu yüksek miydi? Öğrenciler katılmaya istekli miydi?</a:t>
            </a:r>
          </a:p>
          <a:p>
            <a:pPr marL="2340000" algn="just">
              <a:lnSpc>
                <a:spcPct val="110000"/>
              </a:lnSpc>
            </a:pPr>
            <a:r>
              <a:rPr lang="tr-TR" dirty="0">
                <a:highlight>
                  <a:srgbClr val="000000">
                    <a:alpha val="0"/>
                  </a:srgbClr>
                </a:highlight>
                <a:latin typeface="Arial"/>
              </a:rPr>
              <a:t>Atmosfer öğrenmeye yardımcı mıydı? </a:t>
            </a:r>
          </a:p>
          <a:p>
            <a:pPr marL="2340000" algn="just">
              <a:lnSpc>
                <a:spcPct val="110000"/>
              </a:lnSpc>
            </a:pPr>
            <a:r>
              <a:rPr lang="tr-TR" dirty="0">
                <a:highlight>
                  <a:srgbClr val="000000">
                    <a:alpha val="0"/>
                  </a:srgbClr>
                </a:highlight>
                <a:latin typeface="Arial"/>
              </a:rPr>
              <a:t>Öğrenciler kendilerini konuşma/fikirlerini beyan etme konusunda rahat hissediyor muydu?</a:t>
            </a:r>
          </a:p>
          <a:p>
            <a:pPr>
              <a:lnSpc>
                <a:spcPct val="110000"/>
              </a:lnSpc>
              <a:spcBef>
                <a:spcPct val="20000"/>
              </a:spcBef>
            </a:pPr>
            <a:r>
              <a:rPr lang="tr-TR" dirty="0">
                <a:highlight>
                  <a:srgbClr val="000000">
                    <a:alpha val="0"/>
                  </a:srgbClr>
                </a:highlight>
                <a:latin typeface="Arial"/>
              </a:rPr>
              <a:t>Siz/onlar hazırlıklı mıydınız/mıydı?</a:t>
            </a:r>
          </a:p>
          <a:p>
            <a:pPr>
              <a:lnSpc>
                <a:spcPct val="110000"/>
              </a:lnSpc>
              <a:spcBef>
                <a:spcPct val="20000"/>
              </a:spcBef>
            </a:pPr>
            <a:r>
              <a:rPr lang="tr-TR" dirty="0">
                <a:highlight>
                  <a:srgbClr val="000000">
                    <a:alpha val="0"/>
                  </a:srgbClr>
                </a:highlight>
                <a:latin typeface="Arial"/>
              </a:rPr>
              <a:t>Öğrenme hedeflerine ulaşıldı mı? </a:t>
            </a:r>
          </a:p>
          <a:p>
            <a:pPr>
              <a:lnSpc>
                <a:spcPct val="110000"/>
              </a:lnSpc>
              <a:spcBef>
                <a:spcPct val="20000"/>
              </a:spcBef>
            </a:pPr>
            <a:r>
              <a:rPr lang="tr-TR" dirty="0">
                <a:highlight>
                  <a:srgbClr val="000000">
                    <a:alpha val="0"/>
                  </a:srgbClr>
                </a:highlight>
                <a:latin typeface="Arial"/>
              </a:rPr>
              <a:t>Vaka en başta tasarladığınız kadar iyi miydi?</a:t>
            </a:r>
          </a:p>
          <a:p>
            <a:pPr>
              <a:lnSpc>
                <a:spcPct val="110000"/>
              </a:lnSpc>
              <a:spcBef>
                <a:spcPct val="20000"/>
              </a:spcBef>
            </a:pPr>
            <a:r>
              <a:rPr lang="tr-TR" dirty="0">
                <a:highlight>
                  <a:srgbClr val="000000">
                    <a:alpha val="0"/>
                  </a:srgbClr>
                </a:highlight>
                <a:latin typeface="Arial"/>
              </a:rPr>
              <a:t>Oturum keyifli miydi? </a:t>
            </a:r>
          </a:p>
          <a:p>
            <a:pPr>
              <a:lnSpc>
                <a:spcPct val="110000"/>
              </a:lnSpc>
              <a:spcBef>
                <a:spcPct val="20000"/>
              </a:spcBef>
            </a:pPr>
            <a:r>
              <a:rPr lang="tr-TR" dirty="0">
                <a:highlight>
                  <a:srgbClr val="000000">
                    <a:alpha val="0"/>
                  </a:srgbClr>
                </a:highlight>
                <a:latin typeface="Arial"/>
              </a:rPr>
              <a:t>Sonraki seferde nasıl daha iyi hale getirilebilir?</a:t>
            </a:r>
          </a:p>
          <a:p>
            <a:endParaRPr lang="tr-TR" dirty="0"/>
          </a:p>
        </p:txBody>
      </p:sp>
      <p:pic>
        <p:nvPicPr>
          <p:cNvPr id="4" name="Picture 5" descr="mfe0ytmh[1]"/>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a:xfrm>
            <a:off x="977462" y="1960124"/>
            <a:ext cx="1473474" cy="18268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ojgubov4[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a:xfrm>
            <a:off x="6625202" y="3786940"/>
            <a:ext cx="1979613" cy="195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10324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Vaka hazırlığı - bir liste</a:t>
            </a:r>
            <a:endParaRPr lang="tr-TR" dirty="0"/>
          </a:p>
        </p:txBody>
      </p:sp>
      <p:sp>
        <p:nvSpPr>
          <p:cNvPr id="3" name="Content Placeholder 2"/>
          <p:cNvSpPr>
            <a:spLocks noGrp="1"/>
          </p:cNvSpPr>
          <p:nvPr>
            <p:ph idx="1"/>
          </p:nvPr>
        </p:nvSpPr>
        <p:spPr/>
        <p:txBody>
          <a:bodyPr/>
          <a:lstStyle/>
          <a:p>
            <a:pPr algn="just">
              <a:lnSpc>
                <a:spcPct val="90000"/>
              </a:lnSpc>
            </a:pPr>
            <a:r>
              <a:rPr lang="tr-TR" dirty="0">
                <a:highlight>
                  <a:srgbClr val="000000">
                    <a:alpha val="0"/>
                  </a:srgbClr>
                </a:highlight>
                <a:latin typeface="Arial"/>
              </a:rPr>
              <a:t>Öğrenciler kim?</a:t>
            </a:r>
          </a:p>
          <a:p>
            <a:pPr algn="just">
              <a:lnSpc>
                <a:spcPct val="90000"/>
              </a:lnSpc>
            </a:pPr>
            <a:r>
              <a:rPr lang="tr-TR" dirty="0">
                <a:highlight>
                  <a:srgbClr val="000000">
                    <a:alpha val="0"/>
                  </a:srgbClr>
                </a:highlight>
                <a:latin typeface="Arial"/>
              </a:rPr>
              <a:t>Vakanın amacı nedir?</a:t>
            </a:r>
          </a:p>
          <a:p>
            <a:pPr algn="just">
              <a:lnSpc>
                <a:spcPct val="90000"/>
              </a:lnSpc>
            </a:pPr>
            <a:r>
              <a:rPr lang="tr-TR" dirty="0">
                <a:highlight>
                  <a:srgbClr val="000000">
                    <a:alpha val="0"/>
                  </a:srgbClr>
                </a:highlight>
                <a:latin typeface="Arial"/>
              </a:rPr>
              <a:t>Gerçekleri özümseyin</a:t>
            </a:r>
          </a:p>
          <a:p>
            <a:pPr algn="just">
              <a:lnSpc>
                <a:spcPct val="90000"/>
              </a:lnSpc>
            </a:pPr>
            <a:r>
              <a:rPr lang="tr-TR" dirty="0">
                <a:highlight>
                  <a:srgbClr val="000000">
                    <a:alpha val="0"/>
                  </a:srgbClr>
                </a:highlight>
                <a:latin typeface="Arial"/>
              </a:rPr>
              <a:t>Kendi planınızı öğretme notunuzla çapraz referanslayın </a:t>
            </a:r>
          </a:p>
          <a:p>
            <a:pPr algn="just">
              <a:lnSpc>
                <a:spcPct val="90000"/>
              </a:lnSpc>
            </a:pPr>
            <a:r>
              <a:rPr lang="tr-TR" dirty="0">
                <a:highlight>
                  <a:srgbClr val="000000">
                    <a:alpha val="0"/>
                  </a:srgbClr>
                </a:highlight>
                <a:latin typeface="Arial"/>
              </a:rPr>
              <a:t>Vakada herhangi bir tuzak var mı?</a:t>
            </a:r>
          </a:p>
          <a:p>
            <a:pPr algn="just">
              <a:lnSpc>
                <a:spcPct val="90000"/>
              </a:lnSpc>
            </a:pPr>
            <a:r>
              <a:rPr lang="tr-TR" dirty="0">
                <a:highlight>
                  <a:srgbClr val="000000">
                    <a:alpha val="0"/>
                  </a:srgbClr>
                </a:highlight>
                <a:latin typeface="Arial"/>
              </a:rPr>
              <a:t>Sınıfın ilerlemesini sağlayacak öncü sorular </a:t>
            </a:r>
            <a:r>
              <a:rPr lang="tr-TR" dirty="0" smtClean="0">
                <a:highlight>
                  <a:srgbClr val="000000">
                    <a:alpha val="0"/>
                  </a:srgbClr>
                </a:highlight>
                <a:latin typeface="Arial"/>
              </a:rPr>
              <a:t>nelerdir</a:t>
            </a:r>
            <a:r>
              <a:rPr lang="tr-TR" dirty="0">
                <a:highlight>
                  <a:srgbClr val="000000">
                    <a:alpha val="0"/>
                  </a:srgbClr>
                </a:highlight>
                <a:latin typeface="Arial"/>
              </a:rPr>
              <a:t>?</a:t>
            </a:r>
          </a:p>
          <a:p>
            <a:pPr algn="just">
              <a:lnSpc>
                <a:spcPct val="90000"/>
              </a:lnSpc>
            </a:pPr>
            <a:r>
              <a:rPr lang="tr-TR" dirty="0">
                <a:highlight>
                  <a:srgbClr val="000000">
                    <a:alpha val="0"/>
                  </a:srgbClr>
                </a:highlight>
                <a:latin typeface="Arial"/>
              </a:rPr>
              <a:t>Sona gelmeden önce çözmemiz </a:t>
            </a:r>
            <a:r>
              <a:rPr lang="tr-TR" dirty="0" smtClean="0">
                <a:highlight>
                  <a:srgbClr val="000000">
                    <a:alpha val="0"/>
                  </a:srgbClr>
                </a:highlight>
                <a:latin typeface="Arial"/>
              </a:rPr>
              <a:t>gereken </a:t>
            </a:r>
            <a:r>
              <a:rPr lang="tr-TR" dirty="0">
                <a:highlight>
                  <a:srgbClr val="000000">
                    <a:alpha val="0"/>
                  </a:srgbClr>
                </a:highlight>
                <a:latin typeface="Arial"/>
              </a:rPr>
              <a:t>ara sorunlar </a:t>
            </a:r>
            <a:endParaRPr lang="tr-TR" dirty="0" smtClean="0">
              <a:highlight>
                <a:srgbClr val="000000">
                  <a:alpha val="0"/>
                </a:srgbClr>
              </a:highlight>
              <a:latin typeface="Arial"/>
            </a:endParaRPr>
          </a:p>
          <a:p>
            <a:pPr marL="0" indent="0" algn="just">
              <a:lnSpc>
                <a:spcPct val="90000"/>
              </a:lnSpc>
              <a:buNone/>
            </a:pPr>
            <a:r>
              <a:rPr lang="tr-TR" dirty="0" smtClean="0">
                <a:highlight>
                  <a:srgbClr val="000000">
                    <a:alpha val="0"/>
                  </a:srgbClr>
                </a:highlight>
                <a:latin typeface="Arial"/>
              </a:rPr>
              <a:t>      bulunuyor </a:t>
            </a:r>
            <a:r>
              <a:rPr lang="tr-TR" dirty="0">
                <a:highlight>
                  <a:srgbClr val="000000">
                    <a:alpha val="0"/>
                  </a:srgbClr>
                </a:highlight>
                <a:latin typeface="Arial"/>
              </a:rPr>
              <a:t>mu?</a:t>
            </a:r>
          </a:p>
          <a:p>
            <a:pPr algn="just">
              <a:lnSpc>
                <a:spcPct val="90000"/>
              </a:lnSpc>
            </a:pPr>
            <a:r>
              <a:rPr lang="tr-TR" dirty="0">
                <a:highlight>
                  <a:srgbClr val="000000">
                    <a:alpha val="0"/>
                  </a:srgbClr>
                </a:highlight>
                <a:latin typeface="Arial"/>
              </a:rPr>
              <a:t>Fikirleri/tartışmayı tetikleyecek en iyi şey nedir?</a:t>
            </a:r>
          </a:p>
          <a:p>
            <a:pPr algn="just">
              <a:lnSpc>
                <a:spcPct val="90000"/>
              </a:lnSpc>
            </a:pPr>
            <a:r>
              <a:rPr lang="tr-TR" dirty="0">
                <a:highlight>
                  <a:srgbClr val="000000">
                    <a:alpha val="0"/>
                  </a:srgbClr>
                </a:highlight>
                <a:latin typeface="Arial"/>
              </a:rPr>
              <a:t>Yoğun hesaplar en iyi hangi noktada ve nasıl </a:t>
            </a:r>
            <a:r>
              <a:rPr lang="tr-TR" dirty="0" smtClean="0">
                <a:highlight>
                  <a:srgbClr val="000000">
                    <a:alpha val="0"/>
                  </a:srgbClr>
                </a:highlight>
                <a:latin typeface="Arial"/>
              </a:rPr>
              <a:t>yapılabilir</a:t>
            </a:r>
            <a:r>
              <a:rPr lang="tr-TR" dirty="0">
                <a:highlight>
                  <a:srgbClr val="000000">
                    <a:alpha val="0"/>
                  </a:srgbClr>
                </a:highlight>
                <a:latin typeface="Arial"/>
              </a:rPr>
              <a:t>?</a:t>
            </a:r>
          </a:p>
          <a:p>
            <a:endParaRPr lang="tr-TR" dirty="0"/>
          </a:p>
        </p:txBody>
      </p:sp>
      <p:pic>
        <p:nvPicPr>
          <p:cNvPr id="4" name="Picture 4" descr="1wxmyxaz[1]"/>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a:xfrm>
            <a:off x="7017927" y="2219380"/>
            <a:ext cx="674688" cy="1963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a:xfrm>
            <a:off x="7017927" y="4558042"/>
            <a:ext cx="1196975" cy="1196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10324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tr-TR" sz="2000" dirty="0">
                <a:highlight>
                  <a:srgbClr val="000000">
                    <a:alpha val="0"/>
                  </a:srgbClr>
                </a:highlight>
                <a:latin typeface="Arial"/>
              </a:rPr>
              <a:t>Öğrencileri dikkate aldığımızda, tartışmalarımızın olası gidişatının ne olması beklenir?</a:t>
            </a:r>
          </a:p>
          <a:p>
            <a:pPr algn="just"/>
            <a:r>
              <a:rPr lang="tr-TR" sz="2000" dirty="0">
                <a:highlight>
                  <a:srgbClr val="000000">
                    <a:alpha val="0"/>
                  </a:srgbClr>
                </a:highlight>
                <a:latin typeface="Arial"/>
              </a:rPr>
              <a:t>Tartışma için ortaya koyulacak en iyi yapı hangisidir?</a:t>
            </a:r>
          </a:p>
          <a:p>
            <a:pPr algn="just"/>
            <a:r>
              <a:rPr lang="tr-TR" sz="2000" dirty="0">
                <a:highlight>
                  <a:srgbClr val="000000">
                    <a:alpha val="0"/>
                  </a:srgbClr>
                </a:highlight>
                <a:latin typeface="Arial"/>
              </a:rPr>
              <a:t>Çeşitli tartışma kısımları için ne kadar zaman gereklidir?</a:t>
            </a:r>
          </a:p>
          <a:p>
            <a:pPr algn="just"/>
            <a:r>
              <a:rPr lang="tr-TR" sz="2000" dirty="0">
                <a:highlight>
                  <a:srgbClr val="000000">
                    <a:alpha val="0"/>
                  </a:srgbClr>
                </a:highlight>
                <a:latin typeface="Arial"/>
              </a:rPr>
              <a:t>Ortaya çıkarılan sorunları önceki derse/gelecek konulara/diğer konulara nasıl bağlayabilirim?</a:t>
            </a:r>
          </a:p>
          <a:p>
            <a:pPr algn="just"/>
            <a:r>
              <a:rPr lang="tr-TR" sz="2000" dirty="0">
                <a:highlight>
                  <a:srgbClr val="000000">
                    <a:alpha val="0"/>
                  </a:srgbClr>
                </a:highlight>
                <a:latin typeface="Arial"/>
              </a:rPr>
              <a:t>Vaka tartışmasına açık bir açılış ve sonuç sağlanacak mı?</a:t>
            </a:r>
          </a:p>
          <a:p>
            <a:pPr algn="just"/>
            <a:r>
              <a:rPr lang="tr-TR" sz="2000" dirty="0">
                <a:highlight>
                  <a:srgbClr val="000000">
                    <a:alpha val="0"/>
                  </a:srgbClr>
                </a:highlight>
                <a:latin typeface="Arial"/>
              </a:rPr>
              <a:t>Pano planı?   </a:t>
            </a:r>
          </a:p>
          <a:p>
            <a:pPr lvl="1" algn="just"/>
            <a:r>
              <a:rPr lang="tr-TR" sz="1800" dirty="0">
                <a:highlight>
                  <a:srgbClr val="000000">
                    <a:alpha val="0"/>
                  </a:srgbClr>
                </a:highlight>
                <a:latin typeface="Arial"/>
              </a:rPr>
              <a:t>Hangi ana başlıkları kullanmalıyım?</a:t>
            </a:r>
          </a:p>
          <a:p>
            <a:pPr lvl="1" algn="just"/>
            <a:r>
              <a:rPr lang="tr-TR" sz="1800" dirty="0">
                <a:highlight>
                  <a:srgbClr val="000000">
                    <a:alpha val="0"/>
                  </a:srgbClr>
                </a:highlight>
                <a:latin typeface="Arial"/>
              </a:rPr>
              <a:t>Panoyu nasıl yapılandırmalıyım?</a:t>
            </a:r>
          </a:p>
          <a:p>
            <a:endParaRPr lang="tr-TR"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7425558" y="4618857"/>
            <a:ext cx="1820455" cy="13594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10324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solidFill>
                  <a:srgbClr val="2D2D8A"/>
                </a:solidFill>
                <a:highlight>
                  <a:srgbClr val="000000">
                    <a:alpha val="0"/>
                  </a:srgbClr>
                </a:highlight>
                <a:latin typeface="Arial"/>
              </a:rPr>
              <a:t>Geçmişte bir vaka öğretme planı geliştirdiniz mi? Üzerine düşünülecek birkaç soru:</a:t>
            </a:r>
            <a:endParaRPr lang="tr-TR" dirty="0"/>
          </a:p>
        </p:txBody>
      </p:sp>
      <p:sp>
        <p:nvSpPr>
          <p:cNvPr id="3" name="Content Placeholder 2"/>
          <p:cNvSpPr>
            <a:spLocks noGrp="1"/>
          </p:cNvSpPr>
          <p:nvPr>
            <p:ph idx="1"/>
          </p:nvPr>
        </p:nvSpPr>
        <p:spPr/>
        <p:txBody>
          <a:bodyPr/>
          <a:lstStyle/>
          <a:p>
            <a:r>
              <a:rPr lang="tr-TR" dirty="0">
                <a:highlight>
                  <a:srgbClr val="000000">
                    <a:alpha val="0"/>
                  </a:srgbClr>
                </a:highlight>
                <a:latin typeface="Arial"/>
              </a:rPr>
              <a:t>Öğretme planı geliştirmenin başlangıç noktası neydi?</a:t>
            </a:r>
          </a:p>
          <a:p>
            <a:pPr>
              <a:buNone/>
            </a:pPr>
            <a:endParaRPr lang="en-GB" altLang="en-US" sz="1400" dirty="0"/>
          </a:p>
          <a:p>
            <a:r>
              <a:rPr lang="tr-TR" dirty="0">
                <a:highlight>
                  <a:srgbClr val="000000">
                    <a:alpha val="0"/>
                  </a:srgbClr>
                </a:highlight>
                <a:latin typeface="Arial"/>
              </a:rPr>
              <a:t>Vaka haritası çıkarmanın en zor yanı nedir, neden?</a:t>
            </a:r>
          </a:p>
          <a:p>
            <a:endParaRPr lang="en-GB" altLang="en-US" sz="1400" dirty="0"/>
          </a:p>
          <a:p>
            <a:r>
              <a:rPr lang="tr-TR" dirty="0">
                <a:highlight>
                  <a:srgbClr val="000000">
                    <a:alpha val="0"/>
                  </a:srgbClr>
                </a:highlight>
                <a:latin typeface="Arial"/>
              </a:rPr>
              <a:t>Vakayı puanlamamda, vaka haritası çıkarmanın etkisi nedir?</a:t>
            </a:r>
          </a:p>
          <a:p>
            <a:pPr>
              <a:buNone/>
            </a:pPr>
            <a:endParaRPr lang="en-GB" altLang="en-US" sz="1400" dirty="0"/>
          </a:p>
          <a:p>
            <a:r>
              <a:rPr lang="tr-TR" dirty="0">
                <a:highlight>
                  <a:srgbClr val="000000">
                    <a:alpha val="0"/>
                  </a:srgbClr>
                </a:highlight>
                <a:latin typeface="Arial"/>
              </a:rPr>
              <a:t>Bir sonraki sefer neyi farklı yapmalıyım?</a:t>
            </a:r>
          </a:p>
          <a:p>
            <a:pPr>
              <a:buNone/>
            </a:pPr>
            <a:endParaRPr lang="en-GB" altLang="en-US" sz="1400" dirty="0"/>
          </a:p>
          <a:p>
            <a:r>
              <a:rPr lang="tr-TR" dirty="0">
                <a:highlight>
                  <a:srgbClr val="000000">
                    <a:alpha val="0"/>
                  </a:srgbClr>
                </a:highlight>
                <a:latin typeface="Arial"/>
              </a:rPr>
              <a:t>Bu bana vaka haritası çıkarmak hakkında ne öğretti?</a:t>
            </a:r>
          </a:p>
          <a:p>
            <a:pPr>
              <a:buNone/>
            </a:pPr>
            <a:endParaRPr lang="en-GB" altLang="en-US" sz="1100" dirty="0"/>
          </a:p>
          <a:p>
            <a:endParaRPr lang="tr-TR" dirty="0"/>
          </a:p>
        </p:txBody>
      </p:sp>
    </p:spTree>
    <p:extLst>
      <p:ext uri="{BB962C8B-B14F-4D97-AF65-F5344CB8AC3E}">
        <p14:creationId xmlns:p14="http://schemas.microsoft.com/office/powerpoint/2010/main" val="35510324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solidFill>
                  <a:srgbClr val="2D2D8A"/>
                </a:solidFill>
                <a:highlight>
                  <a:srgbClr val="000000">
                    <a:alpha val="0"/>
                  </a:srgbClr>
                </a:highlight>
                <a:latin typeface="Arial"/>
              </a:rPr>
              <a:t>BÖLÜM G - Vakaları değerlendirmek için kullanmak</a:t>
            </a:r>
            <a:br>
              <a:rPr lang="tr-TR" b="1" dirty="0">
                <a:solidFill>
                  <a:srgbClr val="2D2D8A"/>
                </a:solidFill>
                <a:highlight>
                  <a:srgbClr val="000000">
                    <a:alpha val="0"/>
                  </a:srgbClr>
                </a:highlight>
                <a:latin typeface="Arial"/>
              </a:rPr>
            </a:br>
            <a:endParaRPr lang="tr-TR" dirty="0"/>
          </a:p>
        </p:txBody>
      </p:sp>
      <p:sp>
        <p:nvSpPr>
          <p:cNvPr id="3" name="Content Placeholder 2"/>
          <p:cNvSpPr>
            <a:spLocks noGrp="1"/>
          </p:cNvSpPr>
          <p:nvPr>
            <p:ph idx="1"/>
          </p:nvPr>
        </p:nvSpPr>
        <p:spPr/>
        <p:txBody>
          <a:bodyPr/>
          <a:lstStyle/>
          <a:p>
            <a:pPr marL="0" indent="0">
              <a:lnSpc>
                <a:spcPct val="150000"/>
              </a:lnSpc>
              <a:buNone/>
            </a:pPr>
            <a:r>
              <a:rPr lang="tr-TR" b="1" dirty="0">
                <a:solidFill>
                  <a:srgbClr val="2D2D8A"/>
                </a:solidFill>
                <a:highlight>
                  <a:srgbClr val="000000">
                    <a:alpha val="0"/>
                  </a:srgbClr>
                </a:highlight>
                <a:latin typeface="Arial"/>
              </a:rPr>
              <a:t>Bu son bölümde vaka metodunun, ister sınıfta, ister tartışma sırasında, isterse bir sınav vakası şeklinde olsun, bir değerlendirme aracı olarak nasıl kullanılabileceği anlatılmaktadır. Sıradaki slaytlar, değerlendirme amacıyla vaka seçilmesi ve uygulanması sırasında göz önünde bulundurulabilecek fikirler ve sorunlar sunuyor.</a:t>
            </a:r>
          </a:p>
          <a:p>
            <a:endParaRPr lang="en-US" dirty="0"/>
          </a:p>
          <a:p>
            <a:endParaRPr lang="tr-TR" dirty="0"/>
          </a:p>
        </p:txBody>
      </p:sp>
    </p:spTree>
    <p:extLst>
      <p:ext uri="{BB962C8B-B14F-4D97-AF65-F5344CB8AC3E}">
        <p14:creationId xmlns:p14="http://schemas.microsoft.com/office/powerpoint/2010/main" val="35510324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F2A7249-EC55-0146-BEEC-5FF09F48EE02}"/>
              </a:ext>
            </a:extLst>
          </p:cNvPr>
          <p:cNvSpPr/>
          <p:nvPr/>
        </p:nvSpPr>
        <p:spPr>
          <a:xfrm>
            <a:off x="5029200" y="2086973"/>
            <a:ext cx="4462955" cy="3872393"/>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a:ln>
                <a:solidFill>
                  <a:schemeClr val="accent5">
                    <a:lumMod val="20000"/>
                    <a:lumOff val="80000"/>
                  </a:schemeClr>
                </a:solidFill>
              </a:ln>
              <a:solidFill>
                <a:schemeClr val="tx1"/>
              </a:solidFill>
              <a:effectLst/>
              <a:latin typeface="Arial" pitchFamily="36" charset="0"/>
              <a:ea typeface="ヒラギノ角ゴ Pro W3" pitchFamily="36" charset="-128"/>
              <a:cs typeface="ヒラギノ角ゴ Pro W3" pitchFamily="36" charset="-128"/>
            </a:endParaRPr>
          </a:p>
        </p:txBody>
      </p:sp>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Değerlendirme için Vakalar - göz önünde bulundurulacak şeyler...</a:t>
            </a:r>
            <a:endParaRPr lang="tr-TR" dirty="0"/>
          </a:p>
        </p:txBody>
      </p:sp>
      <p:sp>
        <p:nvSpPr>
          <p:cNvPr id="4" name="Content Placeholder 3"/>
          <p:cNvSpPr>
            <a:spLocks noGrp="1"/>
          </p:cNvSpPr>
          <p:nvPr>
            <p:ph sz="half" idx="1"/>
          </p:nvPr>
        </p:nvSpPr>
        <p:spPr/>
        <p:txBody>
          <a:bodyPr>
            <a:normAutofit fontScale="92500" lnSpcReduction="10000"/>
          </a:bodyPr>
          <a:lstStyle/>
          <a:p>
            <a:pPr>
              <a:lnSpc>
                <a:spcPct val="110000"/>
              </a:lnSpc>
              <a:spcBef>
                <a:spcPct val="20000"/>
              </a:spcBef>
              <a:defRPr>
                <a:effectLst/>
              </a:defRPr>
            </a:pPr>
            <a:r>
              <a:rPr lang="tr-TR" sz="2000" kern="0" dirty="0">
                <a:highlight>
                  <a:srgbClr val="000000">
                    <a:alpha val="0"/>
                  </a:srgbClr>
                </a:highlight>
                <a:latin typeface="Arial"/>
              </a:rPr>
              <a:t>Öğrenme hedefleri</a:t>
            </a:r>
          </a:p>
          <a:p>
            <a:pPr>
              <a:lnSpc>
                <a:spcPct val="110000"/>
              </a:lnSpc>
              <a:spcBef>
                <a:spcPct val="20000"/>
              </a:spcBef>
              <a:defRPr>
                <a:effectLst/>
              </a:defRPr>
            </a:pPr>
            <a:r>
              <a:rPr lang="tr-TR" sz="2000" kern="0" dirty="0">
                <a:highlight>
                  <a:srgbClr val="000000">
                    <a:alpha val="0"/>
                  </a:srgbClr>
                </a:highlight>
                <a:latin typeface="Arial"/>
              </a:rPr>
              <a:t>Vakanın türü</a:t>
            </a:r>
          </a:p>
          <a:p>
            <a:pPr>
              <a:lnSpc>
                <a:spcPct val="110000"/>
              </a:lnSpc>
              <a:spcBef>
                <a:spcPct val="20000"/>
              </a:spcBef>
              <a:defRPr>
                <a:effectLst/>
              </a:defRPr>
            </a:pPr>
            <a:r>
              <a:rPr lang="tr-TR" sz="2000" kern="0" dirty="0">
                <a:highlight>
                  <a:srgbClr val="000000">
                    <a:alpha val="0"/>
                  </a:srgbClr>
                </a:highlight>
                <a:latin typeface="Arial"/>
              </a:rPr>
              <a:t>Boyut/biçim </a:t>
            </a:r>
          </a:p>
          <a:p>
            <a:pPr>
              <a:lnSpc>
                <a:spcPct val="110000"/>
              </a:lnSpc>
              <a:spcBef>
                <a:spcPct val="20000"/>
              </a:spcBef>
              <a:defRPr>
                <a:effectLst/>
              </a:defRPr>
            </a:pPr>
            <a:r>
              <a:rPr lang="tr-TR" sz="2000" kern="0" dirty="0">
                <a:highlight>
                  <a:srgbClr val="000000">
                    <a:alpha val="0"/>
                  </a:srgbClr>
                </a:highlight>
                <a:latin typeface="Arial"/>
              </a:rPr>
              <a:t>Öğrenmeye katkı</a:t>
            </a:r>
          </a:p>
          <a:p>
            <a:pPr>
              <a:lnSpc>
                <a:spcPct val="110000"/>
              </a:lnSpc>
              <a:spcBef>
                <a:spcPct val="20000"/>
              </a:spcBef>
              <a:defRPr>
                <a:effectLst/>
              </a:defRPr>
            </a:pPr>
            <a:r>
              <a:rPr lang="tr-TR" sz="2000" kern="0" dirty="0">
                <a:highlight>
                  <a:srgbClr val="000000">
                    <a:alpha val="0"/>
                  </a:srgbClr>
                </a:highlight>
                <a:latin typeface="Arial"/>
              </a:rPr>
              <a:t>Nasıl değerlendirilmeli?</a:t>
            </a:r>
          </a:p>
          <a:p>
            <a:pPr lvl="1">
              <a:lnSpc>
                <a:spcPct val="110000"/>
              </a:lnSpc>
              <a:spcBef>
                <a:spcPct val="20000"/>
              </a:spcBef>
              <a:defRPr>
                <a:effectLst/>
              </a:defRPr>
            </a:pPr>
            <a:r>
              <a:rPr lang="tr-TR" sz="1800" kern="0" dirty="0">
                <a:highlight>
                  <a:srgbClr val="000000">
                    <a:alpha val="0"/>
                  </a:srgbClr>
                </a:highlight>
                <a:latin typeface="Arial"/>
              </a:rPr>
              <a:t>sözlü katkı</a:t>
            </a:r>
          </a:p>
          <a:p>
            <a:pPr lvl="1">
              <a:lnSpc>
                <a:spcPct val="110000"/>
              </a:lnSpc>
              <a:spcBef>
                <a:spcPct val="20000"/>
              </a:spcBef>
              <a:defRPr>
                <a:effectLst/>
              </a:defRPr>
            </a:pPr>
            <a:r>
              <a:rPr lang="tr-TR" sz="1800" kern="0" dirty="0">
                <a:highlight>
                  <a:srgbClr val="000000">
                    <a:alpha val="0"/>
                  </a:srgbClr>
                </a:highlight>
                <a:latin typeface="Arial"/>
              </a:rPr>
              <a:t>yazılı katkı</a:t>
            </a:r>
          </a:p>
          <a:p>
            <a:pPr>
              <a:lnSpc>
                <a:spcPct val="110000"/>
              </a:lnSpc>
              <a:spcBef>
                <a:spcPct val="20000"/>
              </a:spcBef>
              <a:defRPr>
                <a:effectLst/>
              </a:defRPr>
            </a:pPr>
            <a:r>
              <a:rPr lang="tr-TR" sz="2000" kern="0" dirty="0">
                <a:highlight>
                  <a:srgbClr val="000000">
                    <a:alpha val="0"/>
                  </a:srgbClr>
                </a:highlight>
                <a:latin typeface="Arial"/>
              </a:rPr>
              <a:t>Geri Bildirim</a:t>
            </a:r>
          </a:p>
          <a:p>
            <a:endParaRPr lang="tr-TR" dirty="0"/>
          </a:p>
        </p:txBody>
      </p:sp>
      <p:sp>
        <p:nvSpPr>
          <p:cNvPr id="5" name="Content Placeholder 4"/>
          <p:cNvSpPr>
            <a:spLocks noGrp="1"/>
          </p:cNvSpPr>
          <p:nvPr>
            <p:ph sz="half" idx="2"/>
          </p:nvPr>
        </p:nvSpPr>
        <p:spPr/>
        <p:txBody>
          <a:bodyPr>
            <a:normAutofit fontScale="92500" lnSpcReduction="10000"/>
          </a:bodyPr>
          <a:lstStyle/>
          <a:p>
            <a:pPr>
              <a:lnSpc>
                <a:spcPct val="120000"/>
              </a:lnSpc>
              <a:defRPr>
                <a:effectLst/>
              </a:defRPr>
            </a:pPr>
            <a:r>
              <a:rPr lang="tr-TR" sz="2000" kern="0" dirty="0">
                <a:highlight>
                  <a:srgbClr val="000000">
                    <a:alpha val="0"/>
                  </a:srgbClr>
                </a:highlight>
                <a:latin typeface="Arial"/>
              </a:rPr>
              <a:t>İncelemeler için kullanım:</a:t>
            </a:r>
          </a:p>
          <a:p>
            <a:pPr>
              <a:lnSpc>
                <a:spcPct val="120000"/>
              </a:lnSpc>
              <a:defRPr>
                <a:effectLst/>
              </a:defRPr>
            </a:pPr>
            <a:r>
              <a:rPr lang="tr-TR" sz="2000" kern="0" dirty="0">
                <a:highlight>
                  <a:srgbClr val="000000">
                    <a:alpha val="0"/>
                  </a:srgbClr>
                </a:highlight>
                <a:latin typeface="Arial"/>
              </a:rPr>
              <a:t>Boyut</a:t>
            </a:r>
          </a:p>
          <a:p>
            <a:pPr>
              <a:lnSpc>
                <a:spcPct val="120000"/>
              </a:lnSpc>
              <a:defRPr>
                <a:effectLst/>
              </a:defRPr>
            </a:pPr>
            <a:r>
              <a:rPr lang="tr-TR" sz="2000" kern="0" dirty="0">
                <a:highlight>
                  <a:srgbClr val="000000">
                    <a:alpha val="0"/>
                  </a:srgbClr>
                </a:highlight>
                <a:latin typeface="Arial"/>
              </a:rPr>
              <a:t>Önizleme yapmalı mı, yapmamalı mı?</a:t>
            </a:r>
          </a:p>
          <a:p>
            <a:pPr>
              <a:lnSpc>
                <a:spcPct val="120000"/>
              </a:lnSpc>
              <a:defRPr>
                <a:effectLst/>
              </a:defRPr>
            </a:pPr>
            <a:r>
              <a:rPr lang="tr-TR" sz="2000" kern="0" dirty="0">
                <a:highlight>
                  <a:srgbClr val="000000">
                    <a:alpha val="0"/>
                  </a:srgbClr>
                </a:highlight>
                <a:latin typeface="Arial"/>
              </a:rPr>
              <a:t>Öğrencinin beklentisi</a:t>
            </a:r>
          </a:p>
          <a:p>
            <a:pPr>
              <a:lnSpc>
                <a:spcPct val="120000"/>
              </a:lnSpc>
              <a:defRPr>
                <a:effectLst/>
              </a:defRPr>
            </a:pPr>
            <a:r>
              <a:rPr lang="tr-TR" sz="2000" kern="0" dirty="0">
                <a:highlight>
                  <a:srgbClr val="000000">
                    <a:alpha val="0"/>
                  </a:srgbClr>
                </a:highlight>
                <a:latin typeface="Arial"/>
              </a:rPr>
              <a:t>Not verme:</a:t>
            </a:r>
          </a:p>
          <a:p>
            <a:pPr lvl="1">
              <a:lnSpc>
                <a:spcPct val="120000"/>
              </a:lnSpc>
              <a:defRPr>
                <a:effectLst/>
              </a:defRPr>
            </a:pPr>
            <a:r>
              <a:rPr lang="tr-TR" sz="1800" kern="0" dirty="0">
                <a:highlight>
                  <a:srgbClr val="000000">
                    <a:alpha val="0"/>
                  </a:srgbClr>
                </a:highlight>
                <a:latin typeface="Arial"/>
              </a:rPr>
              <a:t>neye not vermeli? nasıl vermeli?</a:t>
            </a:r>
          </a:p>
          <a:p>
            <a:pPr lvl="1">
              <a:lnSpc>
                <a:spcPct val="120000"/>
              </a:lnSpc>
              <a:defRPr>
                <a:effectLst/>
              </a:defRPr>
            </a:pPr>
            <a:r>
              <a:rPr lang="tr-TR" sz="1800" kern="0" dirty="0">
                <a:highlight>
                  <a:srgbClr val="000000">
                    <a:alpha val="0"/>
                  </a:srgbClr>
                </a:highlight>
                <a:latin typeface="Arial"/>
              </a:rPr>
              <a:t>öğrenmeye katkısı</a:t>
            </a:r>
          </a:p>
          <a:p>
            <a:pPr lvl="1">
              <a:lnSpc>
                <a:spcPct val="120000"/>
              </a:lnSpc>
              <a:defRPr>
                <a:effectLst/>
              </a:defRPr>
            </a:pPr>
            <a:r>
              <a:rPr lang="tr-TR" sz="1800" kern="0" dirty="0">
                <a:highlight>
                  <a:srgbClr val="000000">
                    <a:alpha val="0"/>
                  </a:srgbClr>
                </a:highlight>
                <a:latin typeface="Arial"/>
              </a:rPr>
              <a:t>geri bildirim</a:t>
            </a:r>
          </a:p>
        </p:txBody>
      </p:sp>
    </p:spTree>
    <p:extLst>
      <p:ext uri="{BB962C8B-B14F-4D97-AF65-F5344CB8AC3E}">
        <p14:creationId xmlns:p14="http://schemas.microsoft.com/office/powerpoint/2010/main" val="35510324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Değerlendirme kriterleri - ne değerlendiriliyor - birkaç öneri:</a:t>
            </a:r>
            <a:endParaRPr lang="tr-TR" dirty="0"/>
          </a:p>
        </p:txBody>
      </p:sp>
      <p:graphicFrame>
        <p:nvGraphicFramePr>
          <p:cNvPr id="5" name="Group 40"/>
          <p:cNvGraphicFramePr>
            <a:graphicFrameLocks noGrp="1"/>
          </p:cNvGraphicFramePr>
          <p:nvPr/>
        </p:nvGraphicFramePr>
        <p:xfrm>
          <a:off x="1619250" y="2128838"/>
          <a:ext cx="5543550" cy="4119563"/>
        </p:xfrm>
        <a:graphic>
          <a:graphicData uri="http://schemas.openxmlformats.org/drawingml/2006/table">
            <a:tbl>
              <a:tblPr>
                <a:effectLst/>
              </a:tblPr>
              <a:tblGrid>
                <a:gridCol w="1958975">
                  <a:extLst>
                    <a:ext uri="{9D8B030D-6E8A-4147-A177-3AD203B41FA5}">
                      <a16:colId xmlns="" xmlns:a16="http://schemas.microsoft.com/office/drawing/2014/main" val="20000"/>
                    </a:ext>
                  </a:extLst>
                </a:gridCol>
                <a:gridCol w="3584575">
                  <a:extLst>
                    <a:ext uri="{9D8B030D-6E8A-4147-A177-3AD203B41FA5}">
                      <a16:colId xmlns="" xmlns:a16="http://schemas.microsoft.com/office/drawing/2014/main" val="20001"/>
                    </a:ext>
                  </a:extLst>
                </a:gridCol>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en-GB" sz="1800" b="0" i="0" u="none" strike="noStrike" cap="none" normalizeH="0" baseline="0" dirty="0">
                        <a:ln>
                          <a:noFill/>
                        </a:ln>
                        <a:solidFill>
                          <a:schemeClr val="tx1"/>
                        </a:solidFill>
                        <a:effectLst/>
                        <a:latin typeface="Arial"/>
                        <a:ea typeface="ヒラギノ角ゴ Pro W3" pitchFamily="1" charset="-128"/>
                      </a:endParaRPr>
                    </a:p>
                  </a:txBody>
                  <a:tcPr horzOverflow="overflow">
                    <a:lnL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tr-TR" sz="1800" b="1" i="0" u="none" strike="noStrike" cap="none" normalizeH="0" baseline="0">
                          <a:solidFill>
                            <a:srgbClr val="000000"/>
                          </a:solidFill>
                          <a:effectLst/>
                          <a:highlight>
                            <a:srgbClr val="000000">
                              <a:alpha val="0"/>
                            </a:srgbClr>
                          </a:highlight>
                          <a:latin typeface="Arial"/>
                          <a:ea typeface="ヒラギノ角ゴ Pro W3"/>
                        </a:rPr>
                        <a:t>Kriterler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33CCCC"/>
                    </a:solidFill>
                  </a:tcPr>
                </a:tc>
                <a:extLst>
                  <a:ext uri="{0D108BD9-81ED-4DB2-BD59-A6C34878D82A}">
                    <a16:rowId xmlns="" xmlns:a16="http://schemas.microsoft.com/office/drawing/2014/main" val="10000"/>
                  </a:ext>
                </a:extLst>
              </a:tr>
              <a:tr h="409575">
                <a:tc rowSpan="3">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tr-TR" sz="1800" b="1" i="0" u="none" strike="noStrike" cap="none" normalizeH="0" baseline="0" dirty="0">
                          <a:solidFill>
                            <a:srgbClr val="000000"/>
                          </a:solidFill>
                          <a:effectLst/>
                          <a:highlight>
                            <a:srgbClr val="000000">
                              <a:alpha val="0"/>
                            </a:srgbClr>
                          </a:highlight>
                          <a:latin typeface="Arial"/>
                          <a:ea typeface="ヒラギノ角ゴ Pro W3"/>
                        </a:rPr>
                        <a:t>Süreç</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99CC9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tr-TR" sz="1800" b="1" i="0" u="none" strike="noStrike" cap="none" normalizeH="0" baseline="0">
                          <a:solidFill>
                            <a:srgbClr val="000000"/>
                          </a:solidFill>
                          <a:effectLst/>
                          <a:highlight>
                            <a:srgbClr val="000000">
                              <a:alpha val="0"/>
                            </a:srgbClr>
                          </a:highlight>
                          <a:latin typeface="Arial"/>
                          <a:ea typeface="ヒラギノ角ゴ Pro W3"/>
                        </a:rPr>
                        <a:t>Öncelik verme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extLst>
                  <a:ext uri="{0D108BD9-81ED-4DB2-BD59-A6C34878D82A}">
                    <a16:rowId xmlns="" xmlns:a16="http://schemas.microsoft.com/office/drawing/2014/main" val="10001"/>
                  </a:ext>
                </a:extLst>
              </a:tr>
              <a:tr h="409575">
                <a:tc vMerge="1">
                  <a:txBody>
                    <a:bodyPr/>
                    <a:lstStyle/>
                    <a:p>
                      <a:endParaRPr lang="en-GB">
                        <a:effectLst/>
                      </a:endParaRP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tr-TR" sz="1800" b="1" i="0" u="none" strike="noStrike" cap="none" normalizeH="0" baseline="0">
                          <a:solidFill>
                            <a:srgbClr val="000000"/>
                          </a:solidFill>
                          <a:effectLst/>
                          <a:highlight>
                            <a:srgbClr val="000000">
                              <a:alpha val="0"/>
                            </a:srgbClr>
                          </a:highlight>
                          <a:latin typeface="Arial"/>
                          <a:ea typeface="ヒラギノ角ゴ Pro W3"/>
                        </a:rPr>
                        <a:t>Bilgi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extLst>
                  <a:ext uri="{0D108BD9-81ED-4DB2-BD59-A6C34878D82A}">
                    <a16:rowId xmlns="" xmlns:a16="http://schemas.microsoft.com/office/drawing/2014/main" val="10002"/>
                  </a:ext>
                </a:extLst>
              </a:tr>
              <a:tr h="409575">
                <a:tc vMerge="1">
                  <a:txBody>
                    <a:bodyPr/>
                    <a:lstStyle/>
                    <a:p>
                      <a:endParaRPr lang="en-GB">
                        <a:effectLst/>
                      </a:endParaRP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tr-TR" sz="1800" b="1" i="0" u="none" strike="noStrike" cap="none" normalizeH="0" baseline="0">
                          <a:solidFill>
                            <a:srgbClr val="000000"/>
                          </a:solidFill>
                          <a:effectLst/>
                          <a:highlight>
                            <a:srgbClr val="000000">
                              <a:alpha val="0"/>
                            </a:srgbClr>
                          </a:highlight>
                          <a:latin typeface="Arial"/>
                          <a:ea typeface="ヒラギノ角ゴ Pro W3"/>
                        </a:rPr>
                        <a:t>Sayısal yetenekler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extLst>
                  <a:ext uri="{0D108BD9-81ED-4DB2-BD59-A6C34878D82A}">
                    <a16:rowId xmlns="" xmlns:a16="http://schemas.microsoft.com/office/drawing/2014/main" val="10003"/>
                  </a:ext>
                </a:extLst>
              </a:tr>
              <a:tr h="411163">
                <a:tc rowSpan="3">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tr-TR" sz="1800" b="1" i="0" u="none" strike="noStrike" cap="none" normalizeH="0" baseline="0">
                          <a:solidFill>
                            <a:srgbClr val="000000"/>
                          </a:solidFill>
                          <a:effectLst/>
                          <a:highlight>
                            <a:srgbClr val="000000">
                              <a:alpha val="0"/>
                            </a:srgbClr>
                          </a:highlight>
                          <a:latin typeface="Arial"/>
                          <a:ea typeface="ヒラギノ角ゴ Pro W3"/>
                        </a:rPr>
                        <a:t>Sunum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FF99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tr-TR" sz="1800" b="1" i="0" u="none" strike="noStrike" cap="none" normalizeH="0" baseline="0">
                          <a:solidFill>
                            <a:srgbClr val="000000"/>
                          </a:solidFill>
                          <a:effectLst/>
                          <a:highlight>
                            <a:srgbClr val="000000">
                              <a:alpha val="0"/>
                            </a:srgbClr>
                          </a:highlight>
                          <a:latin typeface="Arial"/>
                          <a:ea typeface="ヒラギノ角ゴ Pro W3"/>
                        </a:rPr>
                        <a:t>Yapı</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extLst>
                  <a:ext uri="{0D108BD9-81ED-4DB2-BD59-A6C34878D82A}">
                    <a16:rowId xmlns="" xmlns:a16="http://schemas.microsoft.com/office/drawing/2014/main" val="10004"/>
                  </a:ext>
                </a:extLst>
              </a:tr>
              <a:tr h="409575">
                <a:tc vMerge="1">
                  <a:txBody>
                    <a:bodyPr/>
                    <a:lstStyle/>
                    <a:p>
                      <a:endParaRPr lang="en-GB">
                        <a:effectLst/>
                      </a:endParaRP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tr-TR" sz="1800" b="1" i="0" u="none" strike="noStrike" cap="none" normalizeH="0" baseline="0">
                          <a:solidFill>
                            <a:srgbClr val="000000"/>
                          </a:solidFill>
                          <a:effectLst/>
                          <a:highlight>
                            <a:srgbClr val="000000">
                              <a:alpha val="0"/>
                            </a:srgbClr>
                          </a:highlight>
                          <a:latin typeface="Arial"/>
                          <a:ea typeface="ヒラギノ角ゴ Pro W3"/>
                        </a:rPr>
                        <a:t>İş iletişimi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extLst>
                  <a:ext uri="{0D108BD9-81ED-4DB2-BD59-A6C34878D82A}">
                    <a16:rowId xmlns="" xmlns:a16="http://schemas.microsoft.com/office/drawing/2014/main" val="10005"/>
                  </a:ext>
                </a:extLst>
              </a:tr>
              <a:tr h="409575">
                <a:tc vMerge="1">
                  <a:txBody>
                    <a:bodyPr/>
                    <a:lstStyle/>
                    <a:p>
                      <a:endParaRPr lang="en-GB">
                        <a:effectLst/>
                      </a:endParaRP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tr-TR" sz="1800" b="1" i="0" u="none" strike="noStrike" cap="none" normalizeH="0" baseline="0">
                          <a:solidFill>
                            <a:srgbClr val="000000"/>
                          </a:solidFill>
                          <a:effectLst/>
                          <a:highlight>
                            <a:srgbClr val="000000">
                              <a:alpha val="0"/>
                            </a:srgbClr>
                          </a:highlight>
                          <a:latin typeface="Arial"/>
                          <a:ea typeface="ヒラギノ角ゴ Pro W3"/>
                        </a:rPr>
                        <a:t>Biçim</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extLst>
                  <a:ext uri="{0D108BD9-81ED-4DB2-BD59-A6C34878D82A}">
                    <a16:rowId xmlns="" xmlns:a16="http://schemas.microsoft.com/office/drawing/2014/main" val="10006"/>
                  </a:ext>
                </a:extLst>
              </a:tr>
              <a:tr h="409575">
                <a:tc rowSpan="3">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tr-TR" sz="1800" b="1" i="0" u="none" strike="noStrike" cap="none" normalizeH="0" baseline="0">
                          <a:solidFill>
                            <a:srgbClr val="000000"/>
                          </a:solidFill>
                          <a:effectLst/>
                          <a:highlight>
                            <a:srgbClr val="000000">
                              <a:alpha val="0"/>
                            </a:srgbClr>
                          </a:highlight>
                          <a:latin typeface="Arial"/>
                          <a:ea typeface="ヒラギノ角ゴ Pro W3"/>
                        </a:rPr>
                        <a:t>Genel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CC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tr-TR" sz="1800" b="1" i="0" u="none" strike="noStrike" cap="none" normalizeH="0" baseline="0">
                          <a:solidFill>
                            <a:srgbClr val="000000"/>
                          </a:solidFill>
                          <a:effectLst/>
                          <a:highlight>
                            <a:srgbClr val="000000">
                              <a:alpha val="0"/>
                            </a:srgbClr>
                          </a:highlight>
                          <a:latin typeface="Arial"/>
                          <a:ea typeface="ヒラギノ角ゴ Pro W3"/>
                        </a:rPr>
                        <a:t>İş farkındalığı</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extLst>
                  <a:ext uri="{0D108BD9-81ED-4DB2-BD59-A6C34878D82A}">
                    <a16:rowId xmlns="" xmlns:a16="http://schemas.microsoft.com/office/drawing/2014/main" val="10007"/>
                  </a:ext>
                </a:extLst>
              </a:tr>
              <a:tr h="409575">
                <a:tc vMerge="1">
                  <a:txBody>
                    <a:bodyPr/>
                    <a:lstStyle/>
                    <a:p>
                      <a:endParaRPr lang="en-GB">
                        <a:effectLst/>
                      </a:endParaRP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tr-TR" sz="1800" b="1" i="0" u="none" strike="noStrike" cap="none" normalizeH="0" baseline="0">
                          <a:solidFill>
                            <a:srgbClr val="000000"/>
                          </a:solidFill>
                          <a:effectLst/>
                          <a:highlight>
                            <a:srgbClr val="000000">
                              <a:alpha val="0"/>
                            </a:srgbClr>
                          </a:highlight>
                          <a:latin typeface="Arial"/>
                          <a:ea typeface="ヒラギノ角ゴ Pro W3"/>
                        </a:rPr>
                        <a:t>Genişlik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extLst>
                  <a:ext uri="{0D108BD9-81ED-4DB2-BD59-A6C34878D82A}">
                    <a16:rowId xmlns="" xmlns:a16="http://schemas.microsoft.com/office/drawing/2014/main" val="10008"/>
                  </a:ext>
                </a:extLst>
              </a:tr>
              <a:tr h="409575">
                <a:tc vMerge="1">
                  <a:txBody>
                    <a:bodyPr/>
                    <a:lstStyle/>
                    <a:p>
                      <a:endParaRPr lang="en-GB">
                        <a:effectLst/>
                      </a:endParaRP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r>
                        <a:rPr kumimoji="0" lang="tr-TR" sz="1800" b="1" i="0" u="none" strike="noStrike" cap="none" normalizeH="0" baseline="0" dirty="0">
                          <a:solidFill>
                            <a:srgbClr val="000000"/>
                          </a:solidFill>
                          <a:effectLst/>
                          <a:highlight>
                            <a:srgbClr val="000000">
                              <a:alpha val="0"/>
                            </a:srgbClr>
                          </a:highlight>
                          <a:latin typeface="Arial"/>
                          <a:ea typeface="ヒラギノ角ゴ Pro W3"/>
                        </a:rPr>
                        <a:t>Derinlik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35510324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Sınıf içi katkıyı değerlendirmek:</a:t>
            </a:r>
            <a:endParaRPr lang="tr-TR" dirty="0"/>
          </a:p>
        </p:txBody>
      </p:sp>
      <p:sp>
        <p:nvSpPr>
          <p:cNvPr id="4" name="Line 5"/>
          <p:cNvSpPr>
            <a:spLocks noChangeShapeType="1"/>
          </p:cNvSpPr>
          <p:nvPr/>
        </p:nvSpPr>
        <p:spPr>
          <a:xfrm>
            <a:off x="4377223" y="2659050"/>
            <a:ext cx="0" cy="2736850"/>
          </a:xfrm>
          <a:prstGeom prst="line">
            <a:avLst/>
          </a:prstGeom>
          <a:noFill/>
          <a:ln w="38100">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pic>
        <p:nvPicPr>
          <p:cNvPr id="5" name="Picture 6"/>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3629511" y="1579550"/>
            <a:ext cx="1433512" cy="1073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8"/>
          <p:cNvSpPr txBox="1">
            <a:spLocks noChangeArrowheads="1"/>
          </p:cNvSpPr>
          <p:nvPr/>
        </p:nvSpPr>
        <p:spPr>
          <a:xfrm>
            <a:off x="1022937" y="1949438"/>
            <a:ext cx="2974772" cy="36612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a:spcBef>
                <a:spcPct val="50000"/>
              </a:spcBef>
            </a:pPr>
            <a:r>
              <a:rPr lang="tr-TR" sz="1800" b="1" i="0" u="none" strike="noStrike" dirty="0">
                <a:solidFill>
                  <a:srgbClr val="FF0000"/>
                </a:solidFill>
                <a:effectLst/>
                <a:highlight>
                  <a:srgbClr val="000000">
                    <a:alpha val="0"/>
                  </a:srgbClr>
                </a:highlight>
                <a:latin typeface="Arial"/>
              </a:rPr>
              <a:t>"ceza ver"</a:t>
            </a:r>
          </a:p>
          <a:p>
            <a:pPr>
              <a:spcBef>
                <a:spcPct val="50000"/>
              </a:spcBef>
            </a:pPr>
            <a:endParaRPr lang="en-GB" altLang="en-US" sz="1800" dirty="0">
              <a:solidFill>
                <a:srgbClr val="CC3300"/>
              </a:solidFill>
              <a:effectLst/>
            </a:endParaRPr>
          </a:p>
          <a:p>
            <a:pPr rtl="0">
              <a:spcBef>
                <a:spcPct val="50000"/>
              </a:spcBef>
            </a:pPr>
            <a:r>
              <a:rPr lang="tr-TR" sz="1800" b="0" i="0" u="none" strike="noStrike" dirty="0">
                <a:effectLst/>
                <a:highlight>
                  <a:srgbClr val="000000">
                    <a:alpha val="0"/>
                  </a:srgbClr>
                </a:highlight>
                <a:latin typeface="Arial"/>
              </a:rPr>
              <a:t>katılmaya isteksiz</a:t>
            </a:r>
          </a:p>
          <a:p>
            <a:pPr rtl="0">
              <a:spcBef>
                <a:spcPct val="50000"/>
              </a:spcBef>
            </a:pPr>
            <a:r>
              <a:rPr lang="tr-TR" sz="1800" b="0" i="0" u="none" strike="noStrike" dirty="0">
                <a:effectLst/>
                <a:highlight>
                  <a:srgbClr val="000000">
                    <a:alpha val="0"/>
                  </a:srgbClr>
                </a:highlight>
                <a:latin typeface="Arial"/>
              </a:rPr>
              <a:t>vakayı tekrarla</a:t>
            </a:r>
          </a:p>
          <a:p>
            <a:pPr rtl="0">
              <a:spcBef>
                <a:spcPct val="50000"/>
              </a:spcBef>
            </a:pPr>
            <a:r>
              <a:rPr lang="tr-TR" sz="1800" b="0" i="0" u="none" strike="noStrike" dirty="0">
                <a:effectLst/>
                <a:highlight>
                  <a:srgbClr val="000000">
                    <a:alpha val="0"/>
                  </a:srgbClr>
                </a:highlight>
                <a:latin typeface="Arial"/>
              </a:rPr>
              <a:t>genel ifadeler</a:t>
            </a:r>
          </a:p>
          <a:p>
            <a:pPr rtl="0">
              <a:spcBef>
                <a:spcPct val="50000"/>
              </a:spcBef>
            </a:pPr>
            <a:r>
              <a:rPr lang="tr-TR" sz="1800" b="0" i="0" u="none" strike="noStrike" dirty="0">
                <a:effectLst/>
                <a:highlight>
                  <a:srgbClr val="000000">
                    <a:alpha val="0"/>
                  </a:srgbClr>
                </a:highlight>
                <a:latin typeface="Arial"/>
              </a:rPr>
              <a:t>laf kalabalığı</a:t>
            </a:r>
          </a:p>
          <a:p>
            <a:pPr rtl="0">
              <a:spcBef>
                <a:spcPct val="50000"/>
              </a:spcBef>
            </a:pPr>
            <a:r>
              <a:rPr lang="tr-TR" sz="1800" b="0" i="0" u="none" strike="noStrike" dirty="0">
                <a:effectLst/>
                <a:highlight>
                  <a:srgbClr val="000000">
                    <a:alpha val="0"/>
                  </a:srgbClr>
                </a:highlight>
                <a:latin typeface="Arial"/>
              </a:rPr>
              <a:t>gereğinden fazla analiz</a:t>
            </a:r>
          </a:p>
          <a:p>
            <a:pPr rtl="0">
              <a:spcBef>
                <a:spcPct val="50000"/>
              </a:spcBef>
            </a:pPr>
            <a:r>
              <a:rPr lang="tr-TR" sz="1800" b="0" i="0" u="none" strike="noStrike" dirty="0">
                <a:effectLst/>
                <a:highlight>
                  <a:srgbClr val="000000">
                    <a:alpha val="0"/>
                  </a:srgbClr>
                </a:highlight>
                <a:latin typeface="Arial"/>
              </a:rPr>
              <a:t>konuyla alakasız yorumlar</a:t>
            </a:r>
          </a:p>
          <a:p>
            <a:pPr rtl="0">
              <a:spcBef>
                <a:spcPct val="50000"/>
              </a:spcBef>
            </a:pPr>
            <a:r>
              <a:rPr lang="tr-TR" sz="1800" b="0" i="0" u="none" strike="noStrike" dirty="0">
                <a:effectLst/>
                <a:highlight>
                  <a:srgbClr val="000000">
                    <a:alpha val="0"/>
                  </a:srgbClr>
                </a:highlight>
                <a:latin typeface="Arial"/>
              </a:rPr>
              <a:t>kendine gülmeyi bilmemek</a:t>
            </a:r>
          </a:p>
        </p:txBody>
      </p:sp>
      <p:sp>
        <p:nvSpPr>
          <p:cNvPr id="7" name="Text Box 9"/>
          <p:cNvSpPr txBox="1">
            <a:spLocks noChangeArrowheads="1"/>
          </p:cNvSpPr>
          <p:nvPr/>
        </p:nvSpPr>
        <p:spPr>
          <a:xfrm>
            <a:off x="4756432" y="1952613"/>
            <a:ext cx="3584982" cy="36887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a:spcBef>
                <a:spcPct val="50000"/>
              </a:spcBef>
            </a:pPr>
            <a:r>
              <a:rPr lang="tr-TR" sz="1800" b="1" i="0" u="none" strike="noStrike" dirty="0">
                <a:solidFill>
                  <a:srgbClr val="FF0000"/>
                </a:solidFill>
                <a:effectLst/>
                <a:highlight>
                  <a:srgbClr val="000000">
                    <a:alpha val="0"/>
                  </a:srgbClr>
                </a:highlight>
                <a:latin typeface="Arial"/>
              </a:rPr>
              <a:t>"ödüllendir"</a:t>
            </a:r>
          </a:p>
          <a:p>
            <a:pPr algn="ctr">
              <a:lnSpc>
                <a:spcPct val="150000"/>
              </a:lnSpc>
              <a:spcBef>
                <a:spcPct val="50000"/>
              </a:spcBef>
            </a:pPr>
            <a:endParaRPr lang="en-GB" altLang="en-US" sz="1800" dirty="0">
              <a:effectLst/>
            </a:endParaRPr>
          </a:p>
          <a:p>
            <a:pPr rtl="0"/>
            <a:r>
              <a:rPr lang="tr-TR" sz="1800" b="0" i="0" u="none" strike="noStrike" dirty="0">
                <a:effectLst/>
                <a:highlight>
                  <a:srgbClr val="000000">
                    <a:alpha val="0"/>
                  </a:srgbClr>
                </a:highlight>
                <a:latin typeface="Arial"/>
              </a:rPr>
              <a:t>buzları eritmek için ilk uğraşlar</a:t>
            </a:r>
          </a:p>
          <a:p>
            <a:pPr rtl="0">
              <a:lnSpc>
                <a:spcPct val="160000"/>
              </a:lnSpc>
            </a:pPr>
            <a:r>
              <a:rPr lang="tr-TR" sz="1800" b="0" i="0" u="none" strike="noStrike" dirty="0">
                <a:effectLst/>
                <a:highlight>
                  <a:srgbClr val="000000">
                    <a:alpha val="0"/>
                  </a:srgbClr>
                </a:highlight>
                <a:latin typeface="Arial"/>
              </a:rPr>
              <a:t>olumlu/yaratıcı düşünme</a:t>
            </a:r>
          </a:p>
          <a:p>
            <a:pPr rtl="0">
              <a:spcBef>
                <a:spcPct val="50000"/>
              </a:spcBef>
            </a:pPr>
            <a:r>
              <a:rPr lang="tr-TR" sz="1800" b="0" i="0" u="none" strike="noStrike" dirty="0">
                <a:effectLst/>
                <a:highlight>
                  <a:srgbClr val="000000">
                    <a:alpha val="0"/>
                  </a:srgbClr>
                </a:highlight>
                <a:latin typeface="Arial"/>
              </a:rPr>
              <a:t>bilgili yorumlar</a:t>
            </a:r>
          </a:p>
          <a:p>
            <a:pPr rtl="0">
              <a:spcBef>
                <a:spcPct val="50000"/>
              </a:spcBef>
            </a:pPr>
            <a:r>
              <a:rPr lang="tr-TR" sz="1800" b="0" i="0" u="none" strike="noStrike" dirty="0">
                <a:effectLst/>
                <a:highlight>
                  <a:srgbClr val="000000">
                    <a:alpha val="0"/>
                  </a:srgbClr>
                </a:highlight>
                <a:latin typeface="Arial"/>
              </a:rPr>
              <a:t>ikna yeteneği/keskinlik</a:t>
            </a:r>
          </a:p>
          <a:p>
            <a:pPr rtl="0">
              <a:spcBef>
                <a:spcPct val="50000"/>
              </a:spcBef>
            </a:pPr>
            <a:r>
              <a:rPr lang="tr-TR" sz="1800" b="0" i="0" u="none" strike="noStrike" dirty="0">
                <a:effectLst/>
                <a:highlight>
                  <a:srgbClr val="000000">
                    <a:alpha val="0"/>
                  </a:srgbClr>
                </a:highlight>
                <a:latin typeface="Arial"/>
              </a:rPr>
              <a:t>akli çeviklik/risk alma</a:t>
            </a:r>
          </a:p>
          <a:p>
            <a:pPr rtl="0">
              <a:spcBef>
                <a:spcPct val="50000"/>
              </a:spcBef>
            </a:pPr>
            <a:r>
              <a:rPr lang="tr-TR" sz="1800" b="0" i="0" u="none" strike="noStrike" dirty="0" smtClean="0">
                <a:effectLst/>
                <a:highlight>
                  <a:srgbClr val="000000">
                    <a:alpha val="0"/>
                  </a:srgbClr>
                </a:highlight>
                <a:latin typeface="Arial"/>
              </a:rPr>
              <a:t>sezgi ile analizi dengeleme</a:t>
            </a:r>
            <a:endParaRPr lang="tr-TR" sz="1800" b="0" i="0" u="none" strike="noStrike" dirty="0">
              <a:effectLst/>
              <a:highlight>
                <a:srgbClr val="000000">
                  <a:alpha val="0"/>
                </a:srgbClr>
              </a:highlight>
              <a:latin typeface="Arial"/>
            </a:endParaRPr>
          </a:p>
          <a:p>
            <a:pPr rtl="0">
              <a:spcBef>
                <a:spcPct val="50000"/>
              </a:spcBef>
            </a:pPr>
            <a:r>
              <a:rPr lang="tr-TR" sz="1800" b="0" i="0" u="none" strike="noStrike" dirty="0">
                <a:effectLst/>
                <a:highlight>
                  <a:srgbClr val="000000">
                    <a:alpha val="0"/>
                  </a:srgbClr>
                </a:highlight>
                <a:latin typeface="Arial"/>
              </a:rPr>
              <a:t>tevazu/diğerlerine karşı hassaslık</a:t>
            </a:r>
          </a:p>
        </p:txBody>
      </p:sp>
    </p:spTree>
    <p:extLst>
      <p:ext uri="{BB962C8B-B14F-4D97-AF65-F5344CB8AC3E}">
        <p14:creationId xmlns:p14="http://schemas.microsoft.com/office/powerpoint/2010/main" val="3551032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solidFill>
                  <a:srgbClr val="2D2D8A"/>
                </a:solidFill>
                <a:highlight>
                  <a:srgbClr val="000000">
                    <a:alpha val="0"/>
                  </a:srgbClr>
                </a:highlight>
                <a:latin typeface="Arial"/>
              </a:rPr>
              <a:t>Kolb öğrenme stili gibi deneysel öğrenme modelleri vaka çalışmasını teşvik etmek için kullanılabilir</a:t>
            </a:r>
            <a:endParaRPr lang="tr-TR" dirty="0"/>
          </a:p>
        </p:txBody>
      </p:sp>
      <p:sp>
        <p:nvSpPr>
          <p:cNvPr id="4" name="Text Box 4"/>
          <p:cNvSpPr txBox="1">
            <a:spLocks noChangeArrowheads="1"/>
          </p:cNvSpPr>
          <p:nvPr/>
        </p:nvSpPr>
        <p:spPr>
          <a:xfrm>
            <a:off x="3243263" y="2243138"/>
            <a:ext cx="3017676" cy="7017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eaLnBrk="1" hangingPunct="1"/>
            <a:r>
              <a:rPr lang="tr-TR" sz="2000" b="1" i="0" u="none" strike="noStrike" dirty="0">
                <a:effectLst/>
                <a:highlight>
                  <a:srgbClr val="000000">
                    <a:alpha val="0"/>
                  </a:srgbClr>
                </a:highlight>
                <a:latin typeface="Arial"/>
              </a:rPr>
              <a:t>Somut </a:t>
            </a:r>
            <a:r>
              <a:rPr lang="tr-TR" sz="2000" b="1" i="0" u="none" strike="noStrike" dirty="0" smtClean="0">
                <a:effectLst/>
                <a:highlight>
                  <a:srgbClr val="000000">
                    <a:alpha val="0"/>
                  </a:srgbClr>
                </a:highlight>
                <a:latin typeface="Arial"/>
              </a:rPr>
              <a:t>deneyim</a:t>
            </a:r>
            <a:endParaRPr lang="tr-TR" sz="2000" b="1" i="0" u="none" strike="noStrike" dirty="0">
              <a:effectLst/>
              <a:highlight>
                <a:srgbClr val="000000">
                  <a:alpha val="0"/>
                </a:srgbClr>
              </a:highlight>
              <a:latin typeface="Arial"/>
            </a:endParaRPr>
          </a:p>
          <a:p>
            <a:pPr algn="ctr" rtl="0" eaLnBrk="1" hangingPunct="1"/>
            <a:r>
              <a:rPr lang="tr-TR" sz="1800" b="0" i="1" u="none" strike="noStrike" dirty="0" smtClean="0">
                <a:effectLst/>
                <a:highlight>
                  <a:srgbClr val="000000">
                    <a:alpha val="0"/>
                  </a:srgbClr>
                </a:highlight>
                <a:latin typeface="Arial"/>
              </a:rPr>
              <a:t>Tecrübe </a:t>
            </a:r>
            <a:r>
              <a:rPr lang="tr-TR" sz="1800" b="0" i="1" u="none" strike="noStrike" dirty="0">
                <a:effectLst/>
                <a:highlight>
                  <a:srgbClr val="000000">
                    <a:alpha val="0"/>
                  </a:srgbClr>
                </a:highlight>
                <a:latin typeface="Arial"/>
              </a:rPr>
              <a:t>edinmek</a:t>
            </a:r>
          </a:p>
        </p:txBody>
      </p:sp>
      <p:sp>
        <p:nvSpPr>
          <p:cNvPr id="5" name="Text Box 5"/>
          <p:cNvSpPr txBox="1">
            <a:spLocks noChangeArrowheads="1"/>
          </p:cNvSpPr>
          <p:nvPr/>
        </p:nvSpPr>
        <p:spPr>
          <a:xfrm>
            <a:off x="5437188" y="3467100"/>
            <a:ext cx="3526503" cy="671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eaLnBrk="1" hangingPunct="1"/>
            <a:r>
              <a:rPr lang="tr-TR" sz="2000" b="1" i="0" u="none" strike="noStrike" dirty="0" smtClean="0">
                <a:effectLst/>
                <a:highlight>
                  <a:srgbClr val="000000">
                    <a:alpha val="0"/>
                  </a:srgbClr>
                </a:highlight>
                <a:latin typeface="Arial"/>
              </a:rPr>
              <a:t>Yansıtıcı Gözlem</a:t>
            </a:r>
            <a:endParaRPr lang="tr-TR" sz="2000" b="1" i="0" u="none" strike="noStrike" dirty="0">
              <a:effectLst/>
              <a:highlight>
                <a:srgbClr val="000000">
                  <a:alpha val="0"/>
                </a:srgbClr>
              </a:highlight>
              <a:latin typeface="Arial"/>
            </a:endParaRPr>
          </a:p>
          <a:p>
            <a:pPr algn="ctr" rtl="0" eaLnBrk="1" hangingPunct="1"/>
            <a:r>
              <a:rPr lang="tr-TR" sz="1800" b="0" i="1" u="none" strike="noStrike" dirty="0">
                <a:effectLst/>
                <a:highlight>
                  <a:srgbClr val="000000">
                    <a:alpha val="0"/>
                  </a:srgbClr>
                </a:highlight>
                <a:latin typeface="Arial"/>
              </a:rPr>
              <a:t>      Tecrübeler üstüne düşünmek</a:t>
            </a:r>
          </a:p>
        </p:txBody>
      </p:sp>
      <p:sp>
        <p:nvSpPr>
          <p:cNvPr id="6" name="Text Box 6"/>
          <p:cNvSpPr txBox="1">
            <a:spLocks noChangeArrowheads="1"/>
          </p:cNvSpPr>
          <p:nvPr/>
        </p:nvSpPr>
        <p:spPr>
          <a:xfrm>
            <a:off x="2425542" y="5195888"/>
            <a:ext cx="4596130" cy="6771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eaLnBrk="1" hangingPunct="1"/>
            <a:r>
              <a:rPr lang="tr-TR" sz="2000" b="1" i="0" u="none" strike="noStrike" dirty="0">
                <a:effectLst/>
                <a:highlight>
                  <a:srgbClr val="000000">
                    <a:alpha val="0"/>
                  </a:srgbClr>
                </a:highlight>
                <a:latin typeface="Arial"/>
              </a:rPr>
              <a:t>Soyut </a:t>
            </a:r>
            <a:r>
              <a:rPr lang="tr-TR" sz="2000" b="1" i="0" u="none" strike="noStrike" dirty="0" smtClean="0">
                <a:effectLst/>
                <a:highlight>
                  <a:srgbClr val="000000">
                    <a:alpha val="0"/>
                  </a:srgbClr>
                </a:highlight>
                <a:latin typeface="Arial"/>
              </a:rPr>
              <a:t>kavramsallaştırma</a:t>
            </a:r>
            <a:endParaRPr lang="tr-TR" sz="2000" b="1" i="0" u="none" strike="noStrike" dirty="0">
              <a:effectLst/>
              <a:highlight>
                <a:srgbClr val="000000">
                  <a:alpha val="0"/>
                </a:srgbClr>
              </a:highlight>
              <a:latin typeface="Arial"/>
            </a:endParaRPr>
          </a:p>
          <a:p>
            <a:pPr algn="ctr" rtl="0" eaLnBrk="1" hangingPunct="1"/>
            <a:r>
              <a:rPr lang="tr-TR" sz="1800" b="0" i="1" u="none" strike="noStrike" dirty="0">
                <a:effectLst/>
                <a:highlight>
                  <a:srgbClr val="000000">
                    <a:alpha val="0"/>
                  </a:srgbClr>
                </a:highlight>
                <a:latin typeface="Arial"/>
              </a:rPr>
              <a:t>Öğrenme tecrübesinden sonuçlar çıkarmak</a:t>
            </a:r>
          </a:p>
        </p:txBody>
      </p:sp>
      <p:sp>
        <p:nvSpPr>
          <p:cNvPr id="7" name="AutoShape 8"/>
          <p:cNvSpPr>
            <a:spLocks noChangeArrowheads="1"/>
          </p:cNvSpPr>
          <p:nvPr/>
        </p:nvSpPr>
        <p:spPr>
          <a:xfrm>
            <a:off x="1781175" y="2243138"/>
            <a:ext cx="762000" cy="762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CC3300"/>
          </a:solidFill>
          <a:ln w="9525">
            <a:solidFill>
              <a:schemeClr val="tx1"/>
            </a:solidFill>
            <a:miter lim="800000"/>
          </a:ln>
          <a:effectLst/>
        </p:spPr>
        <p:txBody>
          <a:bodyPr wrap="none" anchor="ctr"/>
          <a:lstStyle/>
          <a:p>
            <a:endParaRPr lang="en-GB">
              <a:effectLst/>
            </a:endParaRPr>
          </a:p>
        </p:txBody>
      </p:sp>
      <p:sp>
        <p:nvSpPr>
          <p:cNvPr id="8" name="AutoShape 9"/>
          <p:cNvSpPr>
            <a:spLocks noChangeArrowheads="1"/>
          </p:cNvSpPr>
          <p:nvPr/>
        </p:nvSpPr>
        <p:spPr>
          <a:xfrm rot="-5292382">
            <a:off x="1647825" y="4764088"/>
            <a:ext cx="762000" cy="762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CC3300"/>
          </a:solidFill>
          <a:ln w="9525">
            <a:solidFill>
              <a:schemeClr val="tx1"/>
            </a:solidFill>
            <a:miter lim="800000"/>
          </a:ln>
          <a:effectLst/>
        </p:spPr>
        <p:txBody>
          <a:bodyPr wrap="none" anchor="ctr"/>
          <a:lstStyle/>
          <a:p>
            <a:endParaRPr lang="en-GB">
              <a:effectLst/>
            </a:endParaRPr>
          </a:p>
        </p:txBody>
      </p:sp>
      <p:sp>
        <p:nvSpPr>
          <p:cNvPr id="9" name="AutoShape 10"/>
          <p:cNvSpPr>
            <a:spLocks noChangeArrowheads="1"/>
          </p:cNvSpPr>
          <p:nvPr/>
        </p:nvSpPr>
        <p:spPr>
          <a:xfrm rot="10800000">
            <a:off x="6699250" y="4764088"/>
            <a:ext cx="762000" cy="762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CC3300"/>
          </a:solidFill>
          <a:ln w="9525">
            <a:solidFill>
              <a:schemeClr val="tx1"/>
            </a:solidFill>
            <a:miter lim="800000"/>
          </a:ln>
          <a:effectLst/>
        </p:spPr>
        <p:txBody>
          <a:bodyPr wrap="none" anchor="ctr"/>
          <a:lstStyle/>
          <a:p>
            <a:endParaRPr lang="en-GB">
              <a:effectLst/>
            </a:endParaRPr>
          </a:p>
        </p:txBody>
      </p:sp>
      <p:sp>
        <p:nvSpPr>
          <p:cNvPr id="10" name="AutoShape 11"/>
          <p:cNvSpPr>
            <a:spLocks noChangeArrowheads="1"/>
          </p:cNvSpPr>
          <p:nvPr/>
        </p:nvSpPr>
        <p:spPr>
          <a:xfrm rot="5400000">
            <a:off x="6699250" y="2387600"/>
            <a:ext cx="762000" cy="762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CC3300"/>
          </a:solidFill>
          <a:ln w="9525">
            <a:solidFill>
              <a:schemeClr val="tx1"/>
            </a:solidFill>
            <a:miter lim="800000"/>
          </a:ln>
          <a:effectLst/>
        </p:spPr>
        <p:txBody>
          <a:bodyPr wrap="none" anchor="ctr"/>
          <a:lstStyle/>
          <a:p>
            <a:endParaRPr lang="en-GB">
              <a:effectLst/>
            </a:endParaRPr>
          </a:p>
        </p:txBody>
      </p:sp>
      <p:pic>
        <p:nvPicPr>
          <p:cNvPr id="11" name="Picture 12" descr="j0297551"/>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a:xfrm>
            <a:off x="3814763" y="3305175"/>
            <a:ext cx="1319212" cy="170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7"/>
          <p:cNvSpPr txBox="1">
            <a:spLocks noChangeArrowheads="1"/>
          </p:cNvSpPr>
          <p:nvPr/>
        </p:nvSpPr>
        <p:spPr>
          <a:xfrm>
            <a:off x="467544" y="3325661"/>
            <a:ext cx="2664296" cy="9541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algn="ctr" rtl="0" eaLnBrk="1" hangingPunct="1"/>
            <a:r>
              <a:rPr lang="tr-TR" sz="2000" b="1" i="0" u="none" strike="noStrike" dirty="0" smtClean="0">
                <a:effectLst/>
                <a:highlight>
                  <a:srgbClr val="000000">
                    <a:alpha val="0"/>
                  </a:srgbClr>
                </a:highlight>
                <a:latin typeface="Arial"/>
              </a:rPr>
              <a:t>Aktif Uygulama</a:t>
            </a:r>
            <a:endParaRPr lang="tr-TR" sz="2000" b="1" i="0" u="none" strike="noStrike" dirty="0">
              <a:effectLst/>
              <a:highlight>
                <a:srgbClr val="000000">
                  <a:alpha val="0"/>
                </a:srgbClr>
              </a:highlight>
              <a:latin typeface="Arial"/>
            </a:endParaRPr>
          </a:p>
          <a:p>
            <a:pPr algn="ctr" rtl="0" eaLnBrk="1" hangingPunct="1"/>
            <a:r>
              <a:rPr lang="tr-TR" sz="1800" b="0" i="1" u="none" strike="noStrike" dirty="0">
                <a:effectLst/>
                <a:highlight>
                  <a:srgbClr val="000000">
                    <a:alpha val="0"/>
                  </a:srgbClr>
                </a:highlight>
                <a:latin typeface="Arial"/>
              </a:rPr>
              <a:t>Öğrendiklerinizi </a:t>
            </a:r>
          </a:p>
          <a:p>
            <a:pPr algn="ctr" rtl="0" eaLnBrk="1" hangingPunct="1"/>
            <a:r>
              <a:rPr lang="tr-TR" sz="1800" b="0" i="1" u="none" strike="noStrike" dirty="0">
                <a:effectLst/>
                <a:highlight>
                  <a:srgbClr val="000000">
                    <a:alpha val="0"/>
                  </a:srgbClr>
                </a:highlight>
                <a:latin typeface="Arial"/>
              </a:rPr>
              <a:t>deneyin</a:t>
            </a:r>
          </a:p>
        </p:txBody>
      </p:sp>
    </p:spTree>
    <p:extLst>
      <p:ext uri="{BB962C8B-B14F-4D97-AF65-F5344CB8AC3E}">
        <p14:creationId xmlns:p14="http://schemas.microsoft.com/office/powerpoint/2010/main" val="25215992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Sınıf katılımı/değerlendirme</a:t>
            </a:r>
            <a:endParaRPr lang="tr-TR" dirty="0"/>
          </a:p>
        </p:txBody>
      </p:sp>
      <p:sp>
        <p:nvSpPr>
          <p:cNvPr id="7" name="Rectangle 6"/>
          <p:cNvSpPr>
            <a:spLocks noChangeArrowheads="1"/>
          </p:cNvSpPr>
          <p:nvPr/>
        </p:nvSpPr>
        <p:spPr>
          <a:xfrm>
            <a:off x="927931" y="5328524"/>
            <a:ext cx="3217862" cy="549275"/>
          </a:xfrm>
          <a:prstGeom prst="rect">
            <a:avLst/>
          </a:prstGeom>
          <a:solidFill>
            <a:srgbClr val="EAEAEA"/>
          </a:solidFill>
          <a:ln w="9525">
            <a:solidFill>
              <a:schemeClr val="tx1"/>
            </a:solidFill>
            <a:miter lim="800000"/>
          </a:ln>
          <a:effectLst>
            <a:outerShdw blurRad="63500" dist="38099" dir="2700000" algn="ctr" rotWithShape="0">
              <a:schemeClr val="bg2">
                <a:alpha val="74998"/>
              </a:schemeClr>
            </a:outerShdw>
          </a:effectLst>
        </p:spPr>
        <p:txBody>
          <a:bodyPr wrap="none" anchor="ctr"/>
          <a:lstStyle/>
          <a:p>
            <a:pPr algn="ctr">
              <a:defRPr>
                <a:effectLst/>
              </a:defRPr>
            </a:pPr>
            <a:endParaRPr lang="en-GB" sz="1800" b="1" dirty="0">
              <a:effectLst/>
              <a:latin typeface="Arial"/>
            </a:endParaRPr>
          </a:p>
          <a:p>
            <a:pPr algn="ctr" rtl="0">
              <a:defRPr>
                <a:effectLst/>
              </a:defRPr>
            </a:pPr>
            <a:r>
              <a:rPr lang="tr-TR" sz="2000" b="1" i="0" u="none" strike="noStrike" dirty="0">
                <a:effectLst/>
                <a:highlight>
                  <a:srgbClr val="000000">
                    <a:alpha val="0"/>
                  </a:srgbClr>
                </a:highlight>
                <a:latin typeface="Arial"/>
              </a:rPr>
              <a:t>Katılım yok = </a:t>
            </a:r>
            <a:r>
              <a:rPr lang="tr-TR" sz="2400" b="1" i="0" u="none" strike="noStrike" dirty="0">
                <a:solidFill>
                  <a:srgbClr val="FF0000"/>
                </a:solidFill>
                <a:effectLst/>
                <a:highlight>
                  <a:srgbClr val="000000">
                    <a:alpha val="0"/>
                  </a:srgbClr>
                </a:highlight>
                <a:latin typeface="Arial"/>
              </a:rPr>
              <a:t>0</a:t>
            </a:r>
          </a:p>
          <a:p>
            <a:pPr algn="ctr">
              <a:defRPr>
                <a:effectLst/>
              </a:defRPr>
            </a:pPr>
            <a:endParaRPr lang="en-US" dirty="0">
              <a:effectLst/>
              <a:latin typeface="Arial"/>
            </a:endParaRPr>
          </a:p>
        </p:txBody>
      </p:sp>
      <p:sp>
        <p:nvSpPr>
          <p:cNvPr id="8" name="Rectangle 7"/>
          <p:cNvSpPr>
            <a:spLocks noChangeArrowheads="1"/>
          </p:cNvSpPr>
          <p:nvPr/>
        </p:nvSpPr>
        <p:spPr>
          <a:xfrm>
            <a:off x="869193" y="1928100"/>
            <a:ext cx="7315200" cy="3124200"/>
          </a:xfrm>
          <a:prstGeom prst="rect">
            <a:avLst/>
          </a:prstGeom>
          <a:solidFill>
            <a:schemeClr val="bg1"/>
          </a:solidFill>
          <a:ln w="9525">
            <a:solidFill>
              <a:schemeClr val="tx1"/>
            </a:solidFill>
            <a:miter lim="800000"/>
          </a:ln>
          <a:effectLst>
            <a:outerShdw blurRad="63500" dist="38099" dir="2700000" algn="ctr" rotWithShape="0">
              <a:schemeClr val="bg2">
                <a:alpha val="74998"/>
              </a:schemeClr>
            </a:outerShdw>
          </a:effectLst>
        </p:spPr>
        <p:txBody>
          <a:bodyPr wrap="none" anchor="ctr"/>
          <a:lstStyle/>
          <a:p>
            <a:pPr>
              <a:defRPr>
                <a:effectLst/>
              </a:defRPr>
            </a:pPr>
            <a:endParaRPr lang="en-US">
              <a:effectLst/>
              <a:latin typeface="Arial"/>
            </a:endParaRPr>
          </a:p>
        </p:txBody>
      </p:sp>
      <p:sp>
        <p:nvSpPr>
          <p:cNvPr id="9" name="Text Box 8"/>
          <p:cNvSpPr txBox="1">
            <a:spLocks noChangeArrowheads="1"/>
          </p:cNvSpPr>
          <p:nvPr/>
        </p:nvSpPr>
        <p:spPr>
          <a:xfrm>
            <a:off x="858081" y="1982075"/>
            <a:ext cx="7352707" cy="3114699"/>
          </a:xfrm>
          <a:prstGeom prst="rect">
            <a:avLst/>
          </a:prstGeom>
          <a:solidFill>
            <a:srgbClr val="EAEAEA"/>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a:r>
              <a:rPr lang="tr-TR" sz="2400" b="1" i="0" u="none" strike="noStrike" dirty="0">
                <a:effectLst/>
                <a:highlight>
                  <a:srgbClr val="000000">
                    <a:alpha val="0"/>
                  </a:srgbClr>
                </a:highlight>
                <a:latin typeface="Times New Roman"/>
              </a:rPr>
              <a:t>                    </a:t>
            </a:r>
            <a:r>
              <a:rPr lang="tr-TR" sz="2000" b="1" i="0" u="none" strike="noStrike" dirty="0" smtClean="0">
                <a:effectLst/>
                <a:highlight>
                  <a:srgbClr val="000000">
                    <a:alpha val="0"/>
                  </a:srgbClr>
                </a:highlight>
                <a:latin typeface="Arial"/>
              </a:rPr>
              <a:t>NİTELİK</a:t>
            </a:r>
            <a:endParaRPr lang="tr-TR" sz="2000" b="1" i="0" u="none" strike="noStrike" dirty="0">
              <a:effectLst/>
              <a:highlight>
                <a:srgbClr val="000000">
                  <a:alpha val="0"/>
                </a:srgbClr>
              </a:highlight>
              <a:latin typeface="Arial"/>
            </a:endParaRPr>
          </a:p>
          <a:p>
            <a:pPr rtl="0"/>
            <a:r>
              <a:rPr lang="tr-TR" sz="2000" b="1" i="0" u="none" strike="noStrike" dirty="0">
                <a:effectLst/>
                <a:highlight>
                  <a:srgbClr val="000000">
                    <a:alpha val="0"/>
                  </a:srgbClr>
                </a:highlight>
                <a:latin typeface="Arial"/>
              </a:rPr>
              <a:t>NİCELİK	   		   DÜŞÜK                   YÜKSEK</a:t>
            </a:r>
          </a:p>
          <a:p>
            <a:endParaRPr lang="en-GB" altLang="en-US" sz="2000" b="1" dirty="0">
              <a:effectLst/>
            </a:endParaRPr>
          </a:p>
          <a:p>
            <a:r>
              <a:rPr lang="en-GB" altLang="en-US" sz="2000" b="1" dirty="0">
                <a:effectLst/>
              </a:rPr>
              <a:t>          </a:t>
            </a:r>
          </a:p>
          <a:p>
            <a:pPr rtl="0">
              <a:lnSpc>
                <a:spcPct val="50000"/>
              </a:lnSpc>
            </a:pPr>
            <a:r>
              <a:rPr lang="tr-TR" sz="2000" b="1" i="0" u="none" strike="noStrike" dirty="0">
                <a:effectLst/>
                <a:highlight>
                  <a:srgbClr val="000000">
                    <a:alpha val="0"/>
                  </a:srgbClr>
                </a:highlight>
                <a:latin typeface="Arial"/>
              </a:rPr>
              <a:t>          DÜŞÜK		                  </a:t>
            </a:r>
            <a:r>
              <a:rPr lang="tr-TR" sz="2800" b="1" i="0" u="none" strike="noStrike" dirty="0">
                <a:solidFill>
                  <a:srgbClr val="FF0000"/>
                </a:solidFill>
                <a:effectLst/>
                <a:highlight>
                  <a:srgbClr val="000000">
                    <a:alpha val="0"/>
                  </a:srgbClr>
                </a:highlight>
                <a:latin typeface="Arial"/>
              </a:rPr>
              <a:t>1</a:t>
            </a:r>
            <a:r>
              <a:rPr lang="tr-TR" sz="2800" b="1" i="0" u="none" strike="noStrike" dirty="0">
                <a:solidFill>
                  <a:srgbClr val="CC3300"/>
                </a:solidFill>
                <a:effectLst/>
                <a:highlight>
                  <a:srgbClr val="000000">
                    <a:alpha val="0"/>
                  </a:srgbClr>
                </a:highlight>
                <a:latin typeface="Arial"/>
              </a:rPr>
              <a:t>                   </a:t>
            </a:r>
            <a:r>
              <a:rPr lang="tr-TR" sz="2800" b="1" i="0" u="none" strike="noStrike" dirty="0">
                <a:solidFill>
                  <a:srgbClr val="FF0000"/>
                </a:solidFill>
                <a:effectLst/>
                <a:highlight>
                  <a:srgbClr val="000000">
                    <a:alpha val="0"/>
                  </a:srgbClr>
                </a:highlight>
                <a:latin typeface="Arial"/>
              </a:rPr>
              <a:t>3</a:t>
            </a:r>
          </a:p>
          <a:p>
            <a:endParaRPr lang="en-GB" altLang="en-US" sz="2800" b="1" dirty="0">
              <a:solidFill>
                <a:srgbClr val="CC3300"/>
              </a:solidFill>
              <a:effectLst/>
            </a:endParaRPr>
          </a:p>
          <a:p>
            <a:endParaRPr lang="en-GB" altLang="en-US" sz="1000" b="1" dirty="0">
              <a:solidFill>
                <a:srgbClr val="CC3300"/>
              </a:solidFill>
              <a:effectLst/>
            </a:endParaRPr>
          </a:p>
          <a:p>
            <a:pPr rtl="0">
              <a:lnSpc>
                <a:spcPct val="130000"/>
              </a:lnSpc>
            </a:pPr>
            <a:r>
              <a:rPr lang="tr-TR" sz="2000" b="1" i="0" u="none" strike="noStrike" dirty="0">
                <a:effectLst/>
                <a:highlight>
                  <a:srgbClr val="000000">
                    <a:alpha val="0"/>
                  </a:srgbClr>
                </a:highlight>
                <a:latin typeface="Arial"/>
              </a:rPr>
              <a:t>         YÜKSEK		</a:t>
            </a:r>
            <a:r>
              <a:rPr lang="tr-TR" sz="2400" b="1" i="0" u="none" strike="noStrike" dirty="0">
                <a:effectLst/>
                <a:highlight>
                  <a:srgbClr val="000000">
                    <a:alpha val="0"/>
                  </a:srgbClr>
                </a:highlight>
                <a:latin typeface="Arial"/>
              </a:rPr>
              <a:t>	     </a:t>
            </a:r>
            <a:r>
              <a:rPr lang="tr-TR" sz="2800" b="1" i="0" u="none" strike="noStrike" dirty="0">
                <a:solidFill>
                  <a:srgbClr val="FF0000"/>
                </a:solidFill>
                <a:effectLst/>
                <a:highlight>
                  <a:srgbClr val="000000">
                    <a:alpha val="0"/>
                  </a:srgbClr>
                </a:highlight>
                <a:latin typeface="Arial"/>
              </a:rPr>
              <a:t>2</a:t>
            </a:r>
            <a:r>
              <a:rPr lang="tr-TR" sz="2800" b="1" i="0" u="none" strike="noStrike" dirty="0">
                <a:solidFill>
                  <a:srgbClr val="CC3300"/>
                </a:solidFill>
                <a:effectLst/>
                <a:highlight>
                  <a:srgbClr val="000000">
                    <a:alpha val="0"/>
                  </a:srgbClr>
                </a:highlight>
                <a:latin typeface="Arial"/>
              </a:rPr>
              <a:t>	               </a:t>
            </a:r>
            <a:r>
              <a:rPr lang="tr-TR" sz="2800" b="1" i="0" u="none" strike="noStrike" dirty="0">
                <a:solidFill>
                  <a:srgbClr val="FF0000"/>
                </a:solidFill>
                <a:effectLst/>
                <a:highlight>
                  <a:srgbClr val="000000">
                    <a:alpha val="0"/>
                  </a:srgbClr>
                </a:highlight>
                <a:latin typeface="Arial"/>
              </a:rPr>
              <a:t>4</a:t>
            </a:r>
          </a:p>
          <a:p>
            <a:r>
              <a:rPr lang="en-GB" altLang="en-US" b="1" dirty="0">
                <a:effectLst/>
              </a:rPr>
              <a:t>  </a:t>
            </a:r>
            <a:endParaRPr lang="en-GB" altLang="en-US" sz="2800" b="1" dirty="0">
              <a:solidFill>
                <a:srgbClr val="CC3300"/>
              </a:solidFill>
              <a:effectLst/>
            </a:endParaRPr>
          </a:p>
        </p:txBody>
      </p:sp>
      <p:sp>
        <p:nvSpPr>
          <p:cNvPr id="10" name="Line 9"/>
          <p:cNvSpPr>
            <a:spLocks noChangeShapeType="1"/>
          </p:cNvSpPr>
          <p:nvPr/>
        </p:nvSpPr>
        <p:spPr>
          <a:xfrm>
            <a:off x="4145793" y="1928100"/>
            <a:ext cx="0" cy="312420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11" name="Line 10"/>
          <p:cNvSpPr>
            <a:spLocks noChangeShapeType="1"/>
          </p:cNvSpPr>
          <p:nvPr/>
        </p:nvSpPr>
        <p:spPr>
          <a:xfrm>
            <a:off x="6203193" y="1928100"/>
            <a:ext cx="0" cy="312420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12" name="Line 11"/>
          <p:cNvSpPr>
            <a:spLocks noChangeShapeType="1"/>
          </p:cNvSpPr>
          <p:nvPr/>
        </p:nvSpPr>
        <p:spPr>
          <a:xfrm>
            <a:off x="869193" y="3833100"/>
            <a:ext cx="7315200" cy="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13" name="Line 12"/>
          <p:cNvSpPr>
            <a:spLocks noChangeShapeType="1"/>
          </p:cNvSpPr>
          <p:nvPr/>
        </p:nvSpPr>
        <p:spPr>
          <a:xfrm>
            <a:off x="869193" y="2918700"/>
            <a:ext cx="7315200" cy="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14" name="Line 13"/>
          <p:cNvSpPr>
            <a:spLocks noChangeShapeType="1"/>
          </p:cNvSpPr>
          <p:nvPr/>
        </p:nvSpPr>
        <p:spPr>
          <a:xfrm>
            <a:off x="869193" y="1928100"/>
            <a:ext cx="3276600" cy="99060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wrap="none" anchor="ctr"/>
          <a:lstStyle/>
          <a:p>
            <a:endParaRPr lang="en-GB">
              <a:effectLst/>
            </a:endParaRPr>
          </a:p>
        </p:txBody>
      </p:sp>
      <p:sp>
        <p:nvSpPr>
          <p:cNvPr id="15" name="Line 14"/>
          <p:cNvSpPr>
            <a:spLocks noChangeShapeType="1"/>
          </p:cNvSpPr>
          <p:nvPr/>
        </p:nvSpPr>
        <p:spPr>
          <a:xfrm>
            <a:off x="858081" y="1910638"/>
            <a:ext cx="0" cy="316865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16" name="Line 15"/>
          <p:cNvSpPr>
            <a:spLocks noChangeShapeType="1"/>
          </p:cNvSpPr>
          <p:nvPr/>
        </p:nvSpPr>
        <p:spPr>
          <a:xfrm>
            <a:off x="858081" y="5079288"/>
            <a:ext cx="7345362" cy="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a:lstStyle/>
          <a:p>
            <a:endParaRPr lang="en-GB">
              <a:effectLst/>
            </a:endParaRPr>
          </a:p>
        </p:txBody>
      </p:sp>
      <p:sp>
        <p:nvSpPr>
          <p:cNvPr id="17" name="Line 16"/>
          <p:cNvSpPr>
            <a:spLocks noChangeShapeType="1"/>
          </p:cNvSpPr>
          <p:nvPr/>
        </p:nvSpPr>
        <p:spPr>
          <a:xfrm>
            <a:off x="8203443" y="1910638"/>
            <a:ext cx="0" cy="3168650"/>
          </a:xfrm>
          <a:prstGeom prst="line">
            <a:avLst/>
          </a:prstGeom>
          <a:noFill/>
          <a:ln w="9525">
            <a:solidFill>
              <a:schemeClr val="tx1"/>
            </a:solidFill>
            <a:round/>
          </a:ln>
          <a:effectLst/>
          <a:extLst>
            <a:ext uri="{909E8E84-426E-40DD-AFC4-6F175D3DCCD1}">
              <a14:hiddenFill xmlns:a14="http://schemas.microsoft.com/office/drawing/2010/main">
                <a:noFill/>
              </a14:hiddenFill>
            </a:ext>
          </a:extLst>
        </p:spPr>
        <p:txBody>
          <a:bodyPr/>
          <a:lstStyle/>
          <a:p>
            <a:endParaRPr lang="en-GB">
              <a:effectLst/>
            </a:endParaRPr>
          </a:p>
        </p:txBody>
      </p:sp>
    </p:spTree>
    <p:extLst>
      <p:ext uri="{BB962C8B-B14F-4D97-AF65-F5344CB8AC3E}">
        <p14:creationId xmlns:p14="http://schemas.microsoft.com/office/powerpoint/2010/main" val="35510324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Akran değerlendirmesi - bir model yaklaşımı</a:t>
            </a:r>
            <a:endParaRPr lang="tr-TR" dirty="0"/>
          </a:p>
        </p:txBody>
      </p:sp>
      <p:graphicFrame>
        <p:nvGraphicFramePr>
          <p:cNvPr id="4" name="Group 86"/>
          <p:cNvGraphicFramePr>
            <a:graphicFrameLocks noGrp="1"/>
          </p:cNvGraphicFramePr>
          <p:nvPr>
            <p:extLst>
              <p:ext uri="{D42A27DB-BD31-4B8C-83A1-F6EECF244321}">
                <p14:modId xmlns:p14="http://schemas.microsoft.com/office/powerpoint/2010/main" val="1028102807"/>
              </p:ext>
            </p:extLst>
          </p:nvPr>
        </p:nvGraphicFramePr>
        <p:xfrm>
          <a:off x="872305" y="1928649"/>
          <a:ext cx="7912100" cy="4176714"/>
        </p:xfrm>
        <a:graphic>
          <a:graphicData uri="http://schemas.openxmlformats.org/drawingml/2006/table">
            <a:tbl>
              <a:tblPr>
                <a:effectLst/>
              </a:tblPr>
              <a:tblGrid>
                <a:gridCol w="1398587">
                  <a:extLst>
                    <a:ext uri="{9D8B030D-6E8A-4147-A177-3AD203B41FA5}">
                      <a16:colId xmlns="" xmlns:a16="http://schemas.microsoft.com/office/drawing/2014/main" val="20000"/>
                    </a:ext>
                  </a:extLst>
                </a:gridCol>
                <a:gridCol w="1328738">
                  <a:extLst>
                    <a:ext uri="{9D8B030D-6E8A-4147-A177-3AD203B41FA5}">
                      <a16:colId xmlns="" xmlns:a16="http://schemas.microsoft.com/office/drawing/2014/main" val="20001"/>
                    </a:ext>
                  </a:extLst>
                </a:gridCol>
                <a:gridCol w="1195387">
                  <a:extLst>
                    <a:ext uri="{9D8B030D-6E8A-4147-A177-3AD203B41FA5}">
                      <a16:colId xmlns="" xmlns:a16="http://schemas.microsoft.com/office/drawing/2014/main" val="20002"/>
                    </a:ext>
                  </a:extLst>
                </a:gridCol>
                <a:gridCol w="1196975">
                  <a:extLst>
                    <a:ext uri="{9D8B030D-6E8A-4147-A177-3AD203B41FA5}">
                      <a16:colId xmlns="" xmlns:a16="http://schemas.microsoft.com/office/drawing/2014/main" val="20003"/>
                    </a:ext>
                  </a:extLst>
                </a:gridCol>
                <a:gridCol w="1239838">
                  <a:extLst>
                    <a:ext uri="{9D8B030D-6E8A-4147-A177-3AD203B41FA5}">
                      <a16:colId xmlns="" xmlns:a16="http://schemas.microsoft.com/office/drawing/2014/main" val="20004"/>
                    </a:ext>
                  </a:extLst>
                </a:gridCol>
                <a:gridCol w="1552575">
                  <a:extLst>
                    <a:ext uri="{9D8B030D-6E8A-4147-A177-3AD203B41FA5}">
                      <a16:colId xmlns="" xmlns:a16="http://schemas.microsoft.com/office/drawing/2014/main" val="20005"/>
                    </a:ext>
                  </a:extLst>
                </a:gridCol>
              </a:tblGrid>
              <a:tr h="77470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 </a:t>
                      </a:r>
                      <a:r>
                        <a:rPr kumimoji="0" lang="tr-TR" sz="1400" b="1" i="0" u="none" strike="noStrike" cap="none" normalizeH="0" baseline="0">
                          <a:solidFill>
                            <a:srgbClr val="000000"/>
                          </a:solidFill>
                          <a:effectLst/>
                          <a:highlight>
                            <a:srgbClr val="000000">
                              <a:alpha val="0"/>
                            </a:srgbClr>
                          </a:highlight>
                          <a:latin typeface="Arial"/>
                          <a:ea typeface="ヒラギノ角ゴ Pro W3"/>
                        </a:rPr>
                        <a:t>Öğrenci</a:t>
                      </a:r>
                    </a:p>
                    <a:p>
                      <a:pPr marL="0" marR="0" lvl="0" indent="0" algn="ctr" defTabSz="914400" rtl="0" eaLnBrk="1" fontAlgn="base" latinLnBrk="0" hangingPunct="1">
                        <a:lnSpc>
                          <a:spcPct val="100000"/>
                        </a:lnSpc>
                        <a:spcBef>
                          <a:spcPct val="20000"/>
                        </a:spcBef>
                        <a:spcAft>
                          <a:spcPct val="0"/>
                        </a:spcAft>
                        <a:buClrTx/>
                        <a:buSzTx/>
                        <a:buFontTx/>
                        <a:buNone/>
                      </a:pPr>
                      <a:r>
                        <a:rPr kumimoji="0" lang="tr-TR" sz="1400" b="1" i="0" u="none" strike="noStrike" cap="none" normalizeH="0" baseline="0">
                          <a:solidFill>
                            <a:srgbClr val="000000"/>
                          </a:solidFill>
                          <a:effectLst/>
                          <a:highlight>
                            <a:srgbClr val="000000">
                              <a:alpha val="0"/>
                            </a:srgbClr>
                          </a:highlight>
                          <a:latin typeface="Arial"/>
                          <a:ea typeface="ヒラギノ角ゴ Pro W3"/>
                        </a:rPr>
                        <a:t>isim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8E979E"/>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Trevor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Hazel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Gemma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Scott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en-US" sz="1400" b="1" i="0" u="none" strike="noStrike" cap="none" normalizeH="0" baseline="0" dirty="0" err="1">
                          <a:solidFill>
                            <a:srgbClr val="000000"/>
                          </a:solidFill>
                          <a:effectLst/>
                          <a:highlight>
                            <a:srgbClr val="000000">
                              <a:alpha val="0"/>
                            </a:srgbClr>
                          </a:highlight>
                          <a:latin typeface="Arial"/>
                          <a:ea typeface="ヒラギノ角ゴ Pro W3"/>
                        </a:rPr>
                        <a:t>Ayrı</a:t>
                      </a:r>
                      <a:r>
                        <a:rPr kumimoji="0" lang="en-US" sz="1400" b="1" i="0" u="none" strike="noStrike" cap="none" normalizeH="0" baseline="0" dirty="0">
                          <a:solidFill>
                            <a:srgbClr val="000000"/>
                          </a:solidFill>
                          <a:effectLst/>
                          <a:highlight>
                            <a:srgbClr val="000000">
                              <a:alpha val="0"/>
                            </a:srgbClr>
                          </a:highlight>
                          <a:latin typeface="Arial"/>
                          <a:ea typeface="ヒラギノ角ゴ Pro W3"/>
                        </a:rPr>
                        <a:t> </a:t>
                      </a:r>
                      <a:r>
                        <a:rPr kumimoji="0" lang="en-US" sz="1400" b="1" i="0" u="none" strike="noStrike" cap="none" normalizeH="0" baseline="0" dirty="0" err="1">
                          <a:solidFill>
                            <a:srgbClr val="000000"/>
                          </a:solidFill>
                          <a:effectLst/>
                          <a:highlight>
                            <a:srgbClr val="000000">
                              <a:alpha val="0"/>
                            </a:srgbClr>
                          </a:highlight>
                          <a:latin typeface="Arial"/>
                          <a:ea typeface="ヒラギノ角ゴ Pro W3"/>
                        </a:rPr>
                        <a:t>ayrı</a:t>
                      </a:r>
                      <a:endParaRPr kumimoji="0" lang="tr-TR" sz="1400" b="1" i="0" u="none" strike="noStrike" cap="none" normalizeH="0" baseline="0" dirty="0">
                        <a:solidFill>
                          <a:srgbClr val="000000"/>
                        </a:solidFill>
                        <a:effectLst/>
                        <a:highlight>
                          <a:srgbClr val="000000">
                            <a:alpha val="0"/>
                          </a:srgbClr>
                        </a:highlight>
                        <a:latin typeface="Arial"/>
                        <a:ea typeface="ヒラギノ角ゴ Pro W3"/>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en-US" sz="1400" b="1" i="0" u="none" strike="noStrike" cap="none" normalizeH="0" baseline="0" dirty="0" err="1">
                          <a:solidFill>
                            <a:srgbClr val="000000"/>
                          </a:solidFill>
                          <a:effectLst/>
                          <a:highlight>
                            <a:srgbClr val="000000">
                              <a:alpha val="0"/>
                            </a:srgbClr>
                          </a:highlight>
                          <a:latin typeface="Arial"/>
                          <a:ea typeface="ヒラギノ角ゴ Pro W3"/>
                        </a:rPr>
                        <a:t>notlar</a:t>
                      </a:r>
                      <a:endParaRPr kumimoji="0" lang="tr-TR" sz="1400" b="1" i="0" u="none" strike="noStrike" cap="none" normalizeH="0" baseline="0" dirty="0">
                        <a:solidFill>
                          <a:srgbClr val="000000"/>
                        </a:solidFill>
                        <a:effectLst/>
                        <a:highlight>
                          <a:srgbClr val="000000">
                            <a:alpha val="0"/>
                          </a:srgbClr>
                        </a:highlight>
                        <a:latin typeface="Arial"/>
                        <a:ea typeface="ヒラギノ角ゴ Pro W3"/>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8E979E"/>
                    </a:solidFill>
                  </a:tcPr>
                </a:tc>
                <a:extLst>
                  <a:ext uri="{0D108BD9-81ED-4DB2-BD59-A6C34878D82A}">
                    <a16:rowId xmlns="" xmlns:a16="http://schemas.microsoft.com/office/drawing/2014/main" val="10000"/>
                  </a:ext>
                </a:extLst>
              </a:tr>
              <a:tr h="401638">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Trevor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en-GB" sz="1600" b="1" i="0" u="none" strike="noStrike" cap="none" normalizeH="0" baseline="0">
                        <a:ln>
                          <a:noFill/>
                        </a:ln>
                        <a:solidFill>
                          <a:schemeClr val="tx1"/>
                        </a:solidFill>
                        <a:effectLst/>
                        <a:latin typeface="Arial"/>
                        <a:ea typeface="ヒラギノ角ゴ Pro W3"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8E979E"/>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120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120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dirty="0">
                          <a:solidFill>
                            <a:srgbClr val="000000"/>
                          </a:solidFill>
                          <a:effectLst/>
                          <a:highlight>
                            <a:srgbClr val="000000">
                              <a:alpha val="0"/>
                            </a:srgbClr>
                          </a:highlight>
                          <a:latin typeface="Arial"/>
                          <a:ea typeface="ヒラギノ角ゴ Pro W3"/>
                        </a:rPr>
                        <a:t>300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extLst>
                  <a:ext uri="{0D108BD9-81ED-4DB2-BD59-A6C34878D82A}">
                    <a16:rowId xmlns="" xmlns:a16="http://schemas.microsoft.com/office/drawing/2014/main" val="10001"/>
                  </a:ext>
                </a:extLst>
              </a:tr>
              <a:tr h="4000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Hazel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en-GB" sz="1600" b="1" i="0" u="none" strike="noStrike" cap="none" normalizeH="0" baseline="0">
                        <a:ln>
                          <a:noFill/>
                        </a:ln>
                        <a:solidFill>
                          <a:schemeClr val="tx1"/>
                        </a:solidFill>
                        <a:effectLst/>
                        <a:latin typeface="Arial"/>
                        <a:ea typeface="ヒラギノ角ゴ Pro W3"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8E979E"/>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300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extLst>
                  <a:ext uri="{0D108BD9-81ED-4DB2-BD59-A6C34878D82A}">
                    <a16:rowId xmlns="" xmlns:a16="http://schemas.microsoft.com/office/drawing/2014/main" val="10002"/>
                  </a:ext>
                </a:extLst>
              </a:tr>
              <a:tr h="4000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   Gemma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120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en-GB" sz="1600" b="1" i="0" u="none" strike="noStrike" cap="none" normalizeH="0" baseline="0">
                        <a:ln>
                          <a:noFill/>
                        </a:ln>
                        <a:solidFill>
                          <a:schemeClr val="tx1"/>
                        </a:solidFill>
                        <a:effectLst/>
                        <a:latin typeface="Arial"/>
                        <a:ea typeface="ヒラギノ角ゴ Pro W3"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8E979E"/>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300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extLst>
                  <a:ext uri="{0D108BD9-81ED-4DB2-BD59-A6C34878D82A}">
                    <a16:rowId xmlns="" xmlns:a16="http://schemas.microsoft.com/office/drawing/2014/main" val="10003"/>
                  </a:ext>
                </a:extLst>
              </a:tr>
              <a:tr h="400050">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Scott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120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en-GB" sz="1600" b="1" i="0" u="none" strike="noStrike" cap="none" normalizeH="0" baseline="0">
                        <a:ln>
                          <a:noFill/>
                        </a:ln>
                        <a:solidFill>
                          <a:schemeClr val="tx1"/>
                        </a:solidFill>
                        <a:effectLst/>
                        <a:latin typeface="Arial"/>
                        <a:ea typeface="ヒラギノ角ゴ Pro W3"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8E979E"/>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300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noFill/>
                  </a:tcPr>
                </a:tc>
                <a:extLst>
                  <a:ext uri="{0D108BD9-81ED-4DB2-BD59-A6C34878D82A}">
                    <a16:rowId xmlns="" xmlns:a16="http://schemas.microsoft.com/office/drawing/2014/main" val="10004"/>
                  </a:ext>
                </a:extLst>
              </a:tr>
              <a:tr h="811213">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400" b="1" i="0" u="none" strike="noStrike" cap="none" normalizeH="0" baseline="0">
                          <a:solidFill>
                            <a:srgbClr val="000000"/>
                          </a:solidFill>
                          <a:effectLst/>
                          <a:highlight>
                            <a:srgbClr val="000000">
                              <a:alpha val="0"/>
                            </a:srgbClr>
                          </a:highlight>
                          <a:latin typeface="Arial"/>
                          <a:ea typeface="ヒラギノ角ゴ Pro W3"/>
                        </a:rPr>
                        <a:t>Bireysel</a:t>
                      </a:r>
                    </a:p>
                    <a:p>
                      <a:pPr marL="0" marR="0" lvl="0" indent="0" algn="ctr" defTabSz="914400" rtl="0" eaLnBrk="1" fontAlgn="base" latinLnBrk="0" hangingPunct="1">
                        <a:lnSpc>
                          <a:spcPct val="100000"/>
                        </a:lnSpc>
                        <a:spcBef>
                          <a:spcPct val="20000"/>
                        </a:spcBef>
                        <a:spcAft>
                          <a:spcPct val="0"/>
                        </a:spcAft>
                        <a:buClrTx/>
                        <a:buSzTx/>
                        <a:buFontTx/>
                        <a:buNone/>
                      </a:pPr>
                      <a:r>
                        <a:rPr kumimoji="0" lang="tr-TR" sz="1400" b="1" i="0" u="none" strike="noStrike" cap="none" normalizeH="0" baseline="0">
                          <a:solidFill>
                            <a:srgbClr val="000000"/>
                          </a:solidFill>
                          <a:effectLst/>
                          <a:highlight>
                            <a:srgbClr val="000000">
                              <a:alpha val="0"/>
                            </a:srgbClr>
                          </a:highlight>
                          <a:latin typeface="Arial"/>
                          <a:ea typeface="ヒラギノ角ゴ Pro W3"/>
                        </a:rPr>
                        <a:t>toplam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8E979E"/>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340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8E979E"/>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320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8E979E"/>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300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8E979E"/>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000000"/>
                          </a:solidFill>
                          <a:effectLst/>
                          <a:highlight>
                            <a:srgbClr val="000000">
                              <a:alpha val="0"/>
                            </a:srgbClr>
                          </a:highlight>
                          <a:latin typeface="Arial"/>
                          <a:ea typeface="ヒラギノ角ゴ Pro W3"/>
                        </a:rPr>
                        <a:t>240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8E979E"/>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FF0000"/>
                          </a:solidFill>
                          <a:effectLst/>
                          <a:highlight>
                            <a:srgbClr val="000000">
                              <a:alpha val="0"/>
                            </a:srgbClr>
                          </a:highlight>
                          <a:latin typeface="Arial"/>
                          <a:ea typeface="ヒラギノ角ゴ Pro W3"/>
                        </a:rPr>
                        <a:t>Grup</a:t>
                      </a:r>
                    </a:p>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FF0000"/>
                          </a:solidFill>
                          <a:effectLst/>
                          <a:highlight>
                            <a:srgbClr val="000000">
                              <a:alpha val="0"/>
                            </a:srgbClr>
                          </a:highlight>
                          <a:latin typeface="Arial"/>
                          <a:ea typeface="ヒラギノ角ゴ Pro W3"/>
                        </a:rPr>
                        <a:t>not</a:t>
                      </a:r>
                      <a:r>
                        <a:rPr kumimoji="0" lang="tr-TR" sz="1600" b="1" i="0" u="none" strike="noStrike" cap="none" normalizeH="0" baseline="0">
                          <a:solidFill>
                            <a:srgbClr val="000000"/>
                          </a:solidFill>
                          <a:effectLst/>
                          <a:highlight>
                            <a:srgbClr val="000000">
                              <a:alpha val="0"/>
                            </a:srgbClr>
                          </a:highlight>
                          <a:latin typeface="Arial"/>
                          <a:ea typeface="ヒラギノ角ゴ Pro W3"/>
                        </a:rPr>
                        <a: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EAEAEA"/>
                    </a:solidFill>
                  </a:tcPr>
                </a:tc>
                <a:extLst>
                  <a:ext uri="{0D108BD9-81ED-4DB2-BD59-A6C34878D82A}">
                    <a16:rowId xmlns="" xmlns:a16="http://schemas.microsoft.com/office/drawing/2014/main" val="10005"/>
                  </a:ext>
                </a:extLst>
              </a:tr>
              <a:tr h="989013">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400" b="1" i="0" u="none" strike="noStrike" cap="none" normalizeH="0" baseline="0">
                          <a:solidFill>
                            <a:srgbClr val="000000"/>
                          </a:solidFill>
                          <a:effectLst/>
                          <a:highlight>
                            <a:srgbClr val="000000">
                              <a:alpha val="0"/>
                            </a:srgbClr>
                          </a:highlight>
                          <a:latin typeface="Arial"/>
                          <a:ea typeface="ヒラギノ角ゴ Pro W3"/>
                        </a:rPr>
                        <a:t>Bireysel</a:t>
                      </a:r>
                    </a:p>
                    <a:p>
                      <a:pPr marL="0" marR="0" lvl="0" indent="0" algn="ctr" defTabSz="914400" rtl="0" eaLnBrk="1" fontAlgn="base" latinLnBrk="0" hangingPunct="1">
                        <a:lnSpc>
                          <a:spcPct val="100000"/>
                        </a:lnSpc>
                        <a:spcBef>
                          <a:spcPct val="20000"/>
                        </a:spcBef>
                        <a:spcAft>
                          <a:spcPct val="0"/>
                        </a:spcAft>
                        <a:buClrTx/>
                        <a:buSzTx/>
                        <a:buFontTx/>
                        <a:buNone/>
                      </a:pPr>
                      <a:r>
                        <a:rPr kumimoji="0" lang="tr-TR" sz="1400" b="1" i="0" u="none" strike="noStrike" cap="none" normalizeH="0" baseline="0">
                          <a:solidFill>
                            <a:srgbClr val="000000"/>
                          </a:solidFill>
                          <a:effectLst/>
                          <a:highlight>
                            <a:srgbClr val="000000">
                              <a:alpha val="0"/>
                            </a:srgbClr>
                          </a:highlight>
                          <a:latin typeface="Arial"/>
                          <a:ea typeface="ヒラギノ角ゴ Pro W3"/>
                        </a:rPr>
                        <a:t>not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FF0000"/>
                          </a:solidFill>
                          <a:effectLst/>
                          <a:highlight>
                            <a:srgbClr val="000000">
                              <a:alpha val="0"/>
                            </a:srgbClr>
                          </a:highlight>
                          <a:latin typeface="Arial"/>
                          <a:ea typeface="ヒラギノ角ゴ Pro W3"/>
                        </a:rPr>
                        <a:t> </a:t>
                      </a:r>
                      <a:r>
                        <a:rPr kumimoji="0" lang="tr-TR" sz="900" b="1" i="0" u="none" strike="noStrike" cap="none" normalizeH="0" baseline="0">
                          <a:solidFill>
                            <a:srgbClr val="FF0000"/>
                          </a:solidFill>
                          <a:effectLst/>
                          <a:highlight>
                            <a:srgbClr val="000000">
                              <a:alpha val="0"/>
                            </a:srgbClr>
                          </a:highlight>
                          <a:latin typeface="Arial"/>
                          <a:ea typeface="ヒラギノ角ゴ Pro W3"/>
                        </a:rPr>
                        <a:t>(340/300 x 60)</a:t>
                      </a:r>
                      <a:r>
                        <a:rPr kumimoji="0" lang="tr-TR" sz="1600" b="1" i="0" u="none" strike="noStrike" cap="none" normalizeH="0" baseline="0">
                          <a:solidFill>
                            <a:srgbClr val="FF0000"/>
                          </a:solidFill>
                          <a:effectLst/>
                          <a:highlight>
                            <a:srgbClr val="000000">
                              <a:alpha val="0"/>
                            </a:srgbClr>
                          </a:highlight>
                          <a:latin typeface="Arial"/>
                          <a:ea typeface="ヒラギノ角ゴ Pro W3"/>
                        </a:rPr>
                        <a:t> </a:t>
                      </a:r>
                    </a:p>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FF0000"/>
                          </a:solidFill>
                          <a:effectLst/>
                          <a:highlight>
                            <a:srgbClr val="000000">
                              <a:alpha val="0"/>
                            </a:srgbClr>
                          </a:highlight>
                          <a:latin typeface="Arial"/>
                          <a:ea typeface="ヒラギノ角ゴ Pro W3"/>
                        </a:rPr>
                        <a:t>68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FF0000"/>
                          </a:solidFill>
                          <a:effectLst/>
                          <a:highlight>
                            <a:srgbClr val="000000">
                              <a:alpha val="0"/>
                            </a:srgbClr>
                          </a:highlight>
                          <a:latin typeface="Arial"/>
                          <a:ea typeface="ヒラギノ角ゴ Pro W3"/>
                        </a:rPr>
                        <a:t>64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FF0000"/>
                          </a:solidFill>
                          <a:effectLst/>
                          <a:highlight>
                            <a:srgbClr val="000000">
                              <a:alpha val="0"/>
                            </a:srgbClr>
                          </a:highlight>
                          <a:latin typeface="Arial"/>
                          <a:ea typeface="ヒラギノ角ゴ Pro W3"/>
                        </a:rPr>
                        <a:t>60</a:t>
                      </a:r>
                      <a:r>
                        <a:rPr kumimoji="0" lang="tr-TR" sz="1600" b="1" i="0" u="none" strike="noStrike" cap="none" normalizeH="0" baseline="0">
                          <a:solidFill>
                            <a:srgbClr val="CC3300"/>
                          </a:solidFill>
                          <a:effectLst/>
                          <a:highlight>
                            <a:srgbClr val="000000">
                              <a:alpha val="0"/>
                            </a:srgbClr>
                          </a:highlight>
                          <a:latin typeface="Arial"/>
                          <a:ea typeface="ヒラギノ角ゴ Pro W3"/>
                        </a:rPr>
                        <a: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a:solidFill>
                            <a:srgbClr val="FF0000"/>
                          </a:solidFill>
                          <a:effectLst/>
                          <a:highlight>
                            <a:srgbClr val="000000">
                              <a:alpha val="0"/>
                            </a:srgbClr>
                          </a:highlight>
                          <a:latin typeface="Arial"/>
                          <a:ea typeface="ヒラギノ角ゴ Pro W3"/>
                        </a:rPr>
                        <a:t>48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tr-TR" sz="1600" b="1" i="0" u="none" strike="noStrike" cap="none" normalizeH="0" baseline="0" dirty="0">
                          <a:solidFill>
                            <a:srgbClr val="000000"/>
                          </a:solidFill>
                          <a:effectLst/>
                          <a:highlight>
                            <a:srgbClr val="000000">
                              <a:alpha val="0"/>
                            </a:srgbClr>
                          </a:highlight>
                          <a:latin typeface="Arial"/>
                          <a:ea typeface="ヒラギノ角ゴ Pro W3"/>
                        </a:rPr>
                        <a:t>  %60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cap="flat" cmpd="sng" algn="ctr">
                      <a:noFill/>
                      <a:prstDash val="solid"/>
                      <a:round/>
                      <a:headEnd type="none" w="med" len="med"/>
                      <a:tailEnd type="none" w="med" len="med"/>
                    </a:lnTlToBr>
                    <a:lnBlToTr cap="flat" cmpd="sng" algn="ctr">
                      <a:noFill/>
                      <a:prstDash val="solid"/>
                      <a:round/>
                      <a:headEnd type="none" w="med" len="med"/>
                      <a:tailEnd type="none" w="med" len="med"/>
                    </a:lnBlToTr>
                    <a:solidFill>
                      <a:srgbClr val="EAEAEA"/>
                    </a:solid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5510324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Öğrenme hakkında düşünceler...</a:t>
            </a:r>
            <a:endParaRPr lang="tr-TR" dirty="0"/>
          </a:p>
        </p:txBody>
      </p:sp>
      <p:sp>
        <p:nvSpPr>
          <p:cNvPr id="3" name="Content Placeholder 2"/>
          <p:cNvSpPr>
            <a:spLocks noGrp="1"/>
          </p:cNvSpPr>
          <p:nvPr>
            <p:ph idx="1"/>
          </p:nvPr>
        </p:nvSpPr>
        <p:spPr/>
        <p:txBody>
          <a:bodyPr>
            <a:normAutofit lnSpcReduction="10000"/>
          </a:bodyPr>
          <a:lstStyle/>
          <a:p>
            <a:pPr marL="0" indent="0" algn="just">
              <a:lnSpc>
                <a:spcPct val="110000"/>
              </a:lnSpc>
              <a:buNone/>
            </a:pPr>
            <a:r>
              <a:rPr lang="tr-TR" dirty="0">
                <a:highlight>
                  <a:srgbClr val="000000">
                    <a:alpha val="0"/>
                  </a:srgbClr>
                </a:highlight>
                <a:latin typeface="Arial"/>
              </a:rPr>
              <a:t>Yedi vaka eğitimi oturumunu tamamladığınıza göre bu tecrübeden neler öğrendiğinizi düşünme zamanı geldi:</a:t>
            </a:r>
          </a:p>
          <a:p>
            <a:pPr marL="0" indent="0" algn="just">
              <a:lnSpc>
                <a:spcPct val="110000"/>
              </a:lnSpc>
              <a:buNone/>
            </a:pPr>
            <a:endParaRPr lang="en-GB" altLang="en-US" dirty="0"/>
          </a:p>
          <a:p>
            <a:pPr marL="0" indent="0" algn="just">
              <a:lnSpc>
                <a:spcPct val="110000"/>
              </a:lnSpc>
              <a:buNone/>
            </a:pPr>
            <a:r>
              <a:rPr lang="tr-TR" dirty="0">
                <a:highlight>
                  <a:srgbClr val="000000">
                    <a:alpha val="0"/>
                  </a:srgbClr>
                </a:highlight>
                <a:latin typeface="Arial"/>
              </a:rPr>
              <a:t>Bu oturumlardan öğrendiğiniz en önemli şey neydi?</a:t>
            </a:r>
          </a:p>
          <a:p>
            <a:pPr marL="0" indent="0" algn="just">
              <a:lnSpc>
                <a:spcPct val="80000"/>
              </a:lnSpc>
              <a:buNone/>
            </a:pPr>
            <a:endParaRPr lang="en-GB" altLang="en-US" dirty="0"/>
          </a:p>
          <a:p>
            <a:pPr marL="0" indent="0" algn="just">
              <a:lnSpc>
                <a:spcPct val="110000"/>
              </a:lnSpc>
              <a:buNone/>
            </a:pPr>
            <a:r>
              <a:rPr lang="tr-TR" dirty="0">
                <a:highlight>
                  <a:srgbClr val="000000">
                    <a:alpha val="0"/>
                  </a:srgbClr>
                </a:highlight>
                <a:latin typeface="Arial"/>
              </a:rPr>
              <a:t>Öğretme için vaka yöntemini kullanmakla ilgili </a:t>
            </a:r>
          </a:p>
          <a:p>
            <a:pPr marL="0" indent="0" algn="just">
              <a:lnSpc>
                <a:spcPct val="110000"/>
              </a:lnSpc>
              <a:buNone/>
            </a:pPr>
            <a:r>
              <a:rPr lang="tr-TR" dirty="0">
                <a:highlight>
                  <a:srgbClr val="000000">
                    <a:alpha val="0"/>
                  </a:srgbClr>
                </a:highlight>
                <a:latin typeface="Arial"/>
              </a:rPr>
              <a:t>hangi çıkarımlara vardınız?</a:t>
            </a:r>
          </a:p>
          <a:p>
            <a:pPr marL="0" indent="0" algn="just">
              <a:lnSpc>
                <a:spcPct val="80000"/>
              </a:lnSpc>
              <a:buNone/>
            </a:pPr>
            <a:endParaRPr lang="en-GB" altLang="en-US" dirty="0"/>
          </a:p>
          <a:p>
            <a:pPr marL="0" indent="0" algn="just">
              <a:lnSpc>
                <a:spcPct val="110000"/>
              </a:lnSpc>
              <a:buNone/>
            </a:pPr>
            <a:r>
              <a:rPr lang="tr-TR" dirty="0">
                <a:highlight>
                  <a:srgbClr val="000000">
                    <a:alpha val="0"/>
                  </a:srgbClr>
                </a:highlight>
                <a:latin typeface="Arial"/>
              </a:rPr>
              <a:t>Bu çıkarımların sonucu olarak nasıl adımlar atmayı </a:t>
            </a:r>
          </a:p>
          <a:p>
            <a:pPr marL="0" indent="0" algn="just">
              <a:lnSpc>
                <a:spcPct val="110000"/>
              </a:lnSpc>
              <a:buNone/>
            </a:pPr>
            <a:r>
              <a:rPr lang="tr-TR" dirty="0">
                <a:highlight>
                  <a:srgbClr val="000000">
                    <a:alpha val="0"/>
                  </a:srgbClr>
                </a:highlight>
                <a:latin typeface="Arial"/>
              </a:rPr>
              <a:t>planlıyorsunuz?</a:t>
            </a:r>
          </a:p>
          <a:p>
            <a:endParaRPr lang="tr-TR"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7956413" y="875759"/>
            <a:ext cx="1560513" cy="1189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a:xfrm>
            <a:off x="6934200" y="4343400"/>
            <a:ext cx="1319213" cy="1433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103246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endParaRPr lang="tr-TR" dirty="0" smtClean="0"/>
          </a:p>
          <a:p>
            <a:endParaRPr lang="tr-TR" dirty="0"/>
          </a:p>
          <a:p>
            <a:endParaRPr lang="tr-TR" dirty="0" smtClean="0"/>
          </a:p>
          <a:p>
            <a:endParaRPr lang="tr-TR" dirty="0"/>
          </a:p>
          <a:p>
            <a:pPr marL="0" indent="0">
              <a:buNone/>
            </a:pPr>
            <a:r>
              <a:rPr lang="tr-TR" dirty="0" smtClean="0"/>
              <a:t>	Katkıda bulunanlar:</a:t>
            </a:r>
            <a:endParaRPr lang="tr-TR" dirty="0"/>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bwMode="auto">
          <a:xfrm>
            <a:off x="1070773" y="4641390"/>
            <a:ext cx="4265930" cy="633730"/>
          </a:xfrm>
          <a:prstGeom prst="rect">
            <a:avLst/>
          </a:prstGeom>
          <a:noFill/>
          <a:ln>
            <a:noFill/>
          </a:ln>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070773" y="2864724"/>
            <a:ext cx="3087168" cy="792000"/>
          </a:xfrm>
          <a:prstGeom prst="rect">
            <a:avLst/>
          </a:prstGeom>
          <a:noFill/>
          <a:ln>
            <a:noFill/>
          </a:ln>
        </p:spPr>
      </p:pic>
    </p:spTree>
    <p:extLst>
      <p:ext uri="{BB962C8B-B14F-4D97-AF65-F5344CB8AC3E}">
        <p14:creationId xmlns:p14="http://schemas.microsoft.com/office/powerpoint/2010/main" val="982840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Vaka yönteminin değeri</a:t>
            </a:r>
            <a:endParaRPr lang="tr-TR" dirty="0"/>
          </a:p>
        </p:txBody>
      </p:sp>
      <p:sp>
        <p:nvSpPr>
          <p:cNvPr id="3" name="Content Placeholder 2"/>
          <p:cNvSpPr>
            <a:spLocks noGrp="1"/>
          </p:cNvSpPr>
          <p:nvPr>
            <p:ph idx="1"/>
          </p:nvPr>
        </p:nvSpPr>
        <p:spPr/>
        <p:txBody>
          <a:bodyPr>
            <a:normAutofit lnSpcReduction="10000"/>
          </a:bodyPr>
          <a:lstStyle/>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pPr marL="0" indent="0">
              <a:buNone/>
            </a:pPr>
            <a:r>
              <a:rPr lang="tr-TR" dirty="0">
                <a:solidFill>
                  <a:srgbClr val="2D2D8A"/>
                </a:solidFill>
                <a:highlight>
                  <a:srgbClr val="000000">
                    <a:alpha val="0"/>
                  </a:srgbClr>
                </a:highlight>
                <a:latin typeface="Arial"/>
              </a:rPr>
              <a:t>... vaka yöntemi, sınıfta "katılımı" teşvik eder</a:t>
            </a:r>
          </a:p>
          <a:p>
            <a:endParaRPr lang="tr-TR" dirty="0"/>
          </a:p>
        </p:txBody>
      </p:sp>
      <p:sp>
        <p:nvSpPr>
          <p:cNvPr id="5" name="Rectangle 5"/>
          <p:cNvSpPr txBox="1">
            <a:spLocks noChangeArrowheads="1"/>
          </p:cNvSpPr>
          <p:nvPr/>
        </p:nvSpPr>
        <p:spPr>
          <a:xfrm>
            <a:off x="1547663" y="2193925"/>
            <a:ext cx="3067199" cy="3017838"/>
          </a:xfrm>
          <a:prstGeom prst="rect">
            <a:avLst/>
          </a:prstGeom>
          <a:solidFill>
            <a:srgbClr val="99CCFF"/>
          </a:solidFill>
          <a:effectLst/>
        </p:spPr>
        <p:txBody>
          <a:bodyPr vert="horz" lIns="91440" tIns="45720" rIns="91440" bIns="45720" rtlCol="0" anchor="ctr">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lnSpc>
                <a:spcPct val="90000"/>
              </a:lnSpc>
              <a:buFontTx/>
              <a:buNone/>
            </a:pPr>
            <a:r>
              <a:rPr lang="tr-TR" sz="2000" b="1" dirty="0" smtClean="0">
                <a:highlight>
                  <a:srgbClr val="000000">
                    <a:alpha val="0"/>
                  </a:srgbClr>
                </a:highlight>
                <a:latin typeface="Arial"/>
              </a:rPr>
              <a:t>Benimle konuş </a:t>
            </a:r>
          </a:p>
          <a:p>
            <a:pPr algn="ctr">
              <a:lnSpc>
                <a:spcPct val="90000"/>
              </a:lnSpc>
              <a:buFontTx/>
              <a:buNone/>
            </a:pPr>
            <a:r>
              <a:rPr lang="tr-TR" sz="2000" b="1" dirty="0" smtClean="0">
                <a:highlight>
                  <a:srgbClr val="000000">
                    <a:alpha val="0"/>
                  </a:srgbClr>
                </a:highlight>
                <a:latin typeface="Arial"/>
              </a:rPr>
              <a:t>Seni dinleyeyim </a:t>
            </a:r>
          </a:p>
          <a:p>
            <a:pPr algn="ctr">
              <a:lnSpc>
                <a:spcPct val="90000"/>
              </a:lnSpc>
              <a:buFontTx/>
              <a:buNone/>
            </a:pPr>
            <a:r>
              <a:rPr lang="en-GB" altLang="en-US" b="1" dirty="0" smtClean="0"/>
              <a:t>    </a:t>
            </a:r>
          </a:p>
          <a:p>
            <a:pPr algn="ctr">
              <a:lnSpc>
                <a:spcPct val="90000"/>
              </a:lnSpc>
              <a:buFontTx/>
              <a:buNone/>
            </a:pPr>
            <a:r>
              <a:rPr lang="tr-TR" sz="2000" b="1" dirty="0" smtClean="0">
                <a:highlight>
                  <a:srgbClr val="000000">
                    <a:alpha val="0"/>
                  </a:srgbClr>
                </a:highlight>
                <a:latin typeface="Arial"/>
              </a:rPr>
              <a:t>Bana göster </a:t>
            </a:r>
          </a:p>
          <a:p>
            <a:pPr algn="ctr">
              <a:lnSpc>
                <a:spcPct val="90000"/>
              </a:lnSpc>
              <a:buFontTx/>
              <a:buNone/>
            </a:pPr>
            <a:r>
              <a:rPr lang="tr-TR" sz="2000" b="1" dirty="0" smtClean="0">
                <a:highlight>
                  <a:srgbClr val="000000">
                    <a:alpha val="0"/>
                  </a:srgbClr>
                </a:highlight>
                <a:latin typeface="Arial"/>
              </a:rPr>
              <a:t>Ben de gözlemleyeyim</a:t>
            </a:r>
          </a:p>
          <a:p>
            <a:pPr algn="ctr">
              <a:lnSpc>
                <a:spcPct val="90000"/>
              </a:lnSpc>
              <a:buFontTx/>
              <a:buNone/>
            </a:pPr>
            <a:endParaRPr lang="en-GB" altLang="en-US" b="1" dirty="0" smtClean="0"/>
          </a:p>
          <a:p>
            <a:pPr algn="ctr">
              <a:lnSpc>
                <a:spcPct val="90000"/>
              </a:lnSpc>
              <a:buFontTx/>
              <a:buNone/>
            </a:pPr>
            <a:r>
              <a:rPr lang="tr-TR" sz="2000" b="1" dirty="0" smtClean="0">
                <a:highlight>
                  <a:srgbClr val="000000">
                    <a:alpha val="0"/>
                  </a:srgbClr>
                </a:highlight>
                <a:latin typeface="Arial"/>
              </a:rPr>
              <a:t>Beni dahil et </a:t>
            </a:r>
          </a:p>
          <a:p>
            <a:pPr algn="ctr">
              <a:lnSpc>
                <a:spcPct val="90000"/>
              </a:lnSpc>
              <a:buFontTx/>
              <a:buNone/>
            </a:pPr>
            <a:r>
              <a:rPr lang="tr-TR" sz="2000" b="1" dirty="0" smtClean="0">
                <a:highlight>
                  <a:srgbClr val="000000">
                    <a:alpha val="0"/>
                  </a:srgbClr>
                </a:highlight>
                <a:latin typeface="Arial"/>
              </a:rPr>
              <a:t>Ben de öğreneyim</a:t>
            </a:r>
            <a:endParaRPr lang="tr-TR" sz="2000" b="1" dirty="0">
              <a:highlight>
                <a:srgbClr val="000000">
                  <a:alpha val="0"/>
                </a:srgbClr>
              </a:highlight>
              <a:latin typeface="Arial"/>
            </a:endParaRPr>
          </a:p>
        </p:txBody>
      </p:sp>
      <p:pic>
        <p:nvPicPr>
          <p:cNvPr id="6" name="Picture 6" descr="BD19652_[1]"/>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a:xfrm>
            <a:off x="5249862" y="2085975"/>
            <a:ext cx="2765425" cy="3233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343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Öğrenme ile ne demek istiyoruz?</a:t>
            </a:r>
            <a:endParaRPr lang="tr-TR" dirty="0"/>
          </a:p>
        </p:txBody>
      </p:sp>
      <p:sp>
        <p:nvSpPr>
          <p:cNvPr id="3" name="Content Placeholder 2"/>
          <p:cNvSpPr>
            <a:spLocks noGrp="1"/>
          </p:cNvSpPr>
          <p:nvPr>
            <p:ph idx="1"/>
          </p:nvPr>
        </p:nvSpPr>
        <p:spPr/>
        <p:txBody>
          <a:bodyPr/>
          <a:lstStyle/>
          <a:p>
            <a:pPr algn="just">
              <a:buNone/>
            </a:pPr>
            <a:r>
              <a:rPr lang="tr-TR" dirty="0">
                <a:highlight>
                  <a:srgbClr val="000000">
                    <a:alpha val="0"/>
                  </a:srgbClr>
                </a:highlight>
                <a:latin typeface="Arial"/>
              </a:rPr>
              <a:t>Oturum sonunda öğrenciler...</a:t>
            </a:r>
          </a:p>
          <a:p>
            <a:pPr algn="just">
              <a:buNone/>
            </a:pPr>
            <a:endParaRPr lang="en-US" altLang="en-US" dirty="0"/>
          </a:p>
          <a:p>
            <a:pPr algn="just">
              <a:lnSpc>
                <a:spcPct val="130000"/>
              </a:lnSpc>
            </a:pPr>
            <a:r>
              <a:rPr lang="tr-TR" dirty="0">
                <a:highlight>
                  <a:srgbClr val="000000">
                    <a:alpha val="0"/>
                  </a:srgbClr>
                </a:highlight>
                <a:latin typeface="Arial"/>
              </a:rPr>
              <a:t>bilmedikleri </a:t>
            </a:r>
            <a:r>
              <a:rPr lang="tr-TR" b="1" dirty="0">
                <a:highlight>
                  <a:srgbClr val="000000">
                    <a:alpha val="0"/>
                  </a:srgbClr>
                </a:highlight>
                <a:latin typeface="Arial"/>
              </a:rPr>
              <a:t>bir şey öğrendilerse</a:t>
            </a:r>
            <a:r>
              <a:rPr lang="tr-TR" dirty="0">
                <a:highlight>
                  <a:srgbClr val="000000">
                    <a:alpha val="0"/>
                  </a:srgbClr>
                </a:highlight>
                <a:latin typeface="Arial"/>
              </a:rPr>
              <a:t> veya</a:t>
            </a:r>
          </a:p>
          <a:p>
            <a:pPr algn="just">
              <a:lnSpc>
                <a:spcPct val="130000"/>
              </a:lnSpc>
            </a:pPr>
            <a:r>
              <a:rPr lang="tr-TR" dirty="0">
                <a:highlight>
                  <a:srgbClr val="000000">
                    <a:alpha val="0"/>
                  </a:srgbClr>
                </a:highlight>
                <a:latin typeface="Arial"/>
              </a:rPr>
              <a:t>daha önce yapamadıkları </a:t>
            </a:r>
            <a:r>
              <a:rPr lang="tr-TR" b="1" dirty="0">
                <a:highlight>
                  <a:srgbClr val="000000">
                    <a:alpha val="0"/>
                  </a:srgbClr>
                </a:highlight>
                <a:latin typeface="Arial"/>
              </a:rPr>
              <a:t>bir şeyi yapabiliyorlarsa</a:t>
            </a:r>
            <a:r>
              <a:rPr lang="tr-TR" dirty="0">
                <a:highlight>
                  <a:srgbClr val="000000">
                    <a:alpha val="0"/>
                  </a:srgbClr>
                </a:highlight>
                <a:latin typeface="Arial"/>
              </a:rPr>
              <a:t> (veya daha önce yaptıkları bir şeyi daha iyi yapabiliyorlarsa) veya</a:t>
            </a:r>
          </a:p>
          <a:p>
            <a:pPr algn="just">
              <a:lnSpc>
                <a:spcPct val="130000"/>
              </a:lnSpc>
            </a:pPr>
            <a:r>
              <a:rPr lang="tr-TR" b="1" dirty="0">
                <a:highlight>
                  <a:srgbClr val="000000">
                    <a:alpha val="0"/>
                  </a:srgbClr>
                </a:highlight>
                <a:latin typeface="Arial"/>
              </a:rPr>
              <a:t>bir konu hakkında </a:t>
            </a:r>
            <a:r>
              <a:rPr lang="tr-TR" dirty="0">
                <a:highlight>
                  <a:srgbClr val="000000">
                    <a:alpha val="0"/>
                  </a:srgbClr>
                </a:highlight>
                <a:latin typeface="Arial"/>
              </a:rPr>
              <a:t>yeni fikirleri oluştuysa</a:t>
            </a:r>
          </a:p>
          <a:p>
            <a:pPr algn="just"/>
            <a:endParaRPr lang="en-US" altLang="en-US" dirty="0"/>
          </a:p>
          <a:p>
            <a:pPr algn="just">
              <a:buNone/>
            </a:pPr>
            <a:r>
              <a:rPr lang="tr-TR" b="1" dirty="0">
                <a:solidFill>
                  <a:srgbClr val="FF0000"/>
                </a:solidFill>
                <a:highlight>
                  <a:srgbClr val="000000">
                    <a:alpha val="0"/>
                  </a:srgbClr>
                </a:highlight>
                <a:latin typeface="Arial"/>
              </a:rPr>
              <a:t>     öğrenmişler demektir.</a:t>
            </a:r>
          </a:p>
          <a:p>
            <a:endParaRPr lang="tr-TR" dirty="0"/>
          </a:p>
        </p:txBody>
      </p:sp>
    </p:spTree>
    <p:extLst>
      <p:ext uri="{BB962C8B-B14F-4D97-AF65-F5344CB8AC3E}">
        <p14:creationId xmlns:p14="http://schemas.microsoft.com/office/powerpoint/2010/main" val="36734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Vaka yöntemini kullanmak öğrenmeyi teşvik edebilir mi?</a:t>
            </a:r>
            <a:endParaRPr lang="tr-TR" dirty="0"/>
          </a:p>
        </p:txBody>
      </p:sp>
      <p:sp>
        <p:nvSpPr>
          <p:cNvPr id="3" name="Content Placeholder 2"/>
          <p:cNvSpPr>
            <a:spLocks noGrp="1"/>
          </p:cNvSpPr>
          <p:nvPr>
            <p:ph idx="1"/>
          </p:nvPr>
        </p:nvSpPr>
        <p:spPr/>
        <p:txBody>
          <a:bodyPr/>
          <a:lstStyle/>
          <a:p>
            <a:pPr algn="just">
              <a:buNone/>
            </a:pPr>
            <a:r>
              <a:rPr lang="tr-TR" sz="2400" dirty="0">
                <a:highlight>
                  <a:srgbClr val="000000">
                    <a:alpha val="0"/>
                  </a:srgbClr>
                </a:highlight>
                <a:latin typeface="Arial"/>
              </a:rPr>
              <a:t> "</a:t>
            </a:r>
            <a:r>
              <a:rPr lang="tr-TR" dirty="0">
                <a:highlight>
                  <a:srgbClr val="000000">
                    <a:alpha val="0"/>
                  </a:srgbClr>
                </a:highlight>
                <a:latin typeface="Arial"/>
              </a:rPr>
              <a:t> Gerçeğin göreceli olduğu, gerçekliğin olasılıklara dayalı olduğu ve yapısal ilişkilerin rastlantı olduğu yerlerde, öğretmeye ve öğrenmeye, tartışmalarla daha </a:t>
            </a:r>
          </a:p>
          <a:p>
            <a:pPr algn="just">
              <a:buNone/>
            </a:pPr>
            <a:r>
              <a:rPr lang="tr-TR" dirty="0">
                <a:highlight>
                  <a:srgbClr val="000000">
                    <a:alpha val="0"/>
                  </a:srgbClr>
                </a:highlight>
                <a:latin typeface="Arial"/>
              </a:rPr>
              <a:t>     etkili olarak ulaşılır. </a:t>
            </a:r>
          </a:p>
          <a:p>
            <a:pPr algn="just">
              <a:buNone/>
            </a:pPr>
            <a:endParaRPr lang="en-US" altLang="en-US" dirty="0"/>
          </a:p>
          <a:p>
            <a:pPr algn="just">
              <a:buNone/>
            </a:pPr>
            <a:r>
              <a:rPr lang="tr-TR" sz="2000" dirty="0">
                <a:highlight>
                  <a:srgbClr val="000000">
                    <a:alpha val="0"/>
                  </a:srgbClr>
                </a:highlight>
                <a:latin typeface="Arial"/>
              </a:rPr>
              <a:t>    </a:t>
            </a:r>
            <a:r>
              <a:rPr lang="tr-TR" dirty="0">
                <a:highlight>
                  <a:srgbClr val="000000">
                    <a:alpha val="0"/>
                  </a:srgbClr>
                </a:highlight>
                <a:latin typeface="Arial"/>
              </a:rPr>
              <a:t>Düşük değerli, doğası gereği karmaşık fenomenler, </a:t>
            </a:r>
            <a:r>
              <a:rPr lang="tr-TR" dirty="0" smtClean="0">
                <a:highlight>
                  <a:srgbClr val="000000">
                    <a:alpha val="0"/>
                  </a:srgbClr>
                </a:highlight>
                <a:latin typeface="Arial"/>
              </a:rPr>
              <a:t>öğretmenden 		  direkt </a:t>
            </a:r>
            <a:r>
              <a:rPr lang="tr-TR" dirty="0">
                <a:highlight>
                  <a:srgbClr val="000000">
                    <a:alpha val="0"/>
                  </a:srgbClr>
                </a:highlight>
                <a:latin typeface="Arial"/>
              </a:rPr>
              <a:t>olarak öğrenciye aktarılabilir. </a:t>
            </a:r>
          </a:p>
          <a:p>
            <a:pPr algn="just">
              <a:buNone/>
            </a:pPr>
            <a:r>
              <a:rPr lang="tr-TR" dirty="0">
                <a:highlight>
                  <a:srgbClr val="000000">
                    <a:alpha val="0"/>
                  </a:srgbClr>
                </a:highlight>
                <a:latin typeface="Arial"/>
              </a:rPr>
              <a:t> </a:t>
            </a:r>
            <a:r>
              <a:rPr lang="tr-TR" dirty="0" smtClean="0">
                <a:highlight>
                  <a:srgbClr val="000000">
                    <a:alpha val="0"/>
                  </a:srgbClr>
                </a:highlight>
                <a:latin typeface="Arial"/>
              </a:rPr>
              <a:t>    Öğrenme </a:t>
            </a:r>
            <a:r>
              <a:rPr lang="tr-TR" dirty="0">
                <a:highlight>
                  <a:srgbClr val="000000">
                    <a:alpha val="0"/>
                  </a:srgbClr>
                </a:highlight>
                <a:latin typeface="Arial"/>
              </a:rPr>
              <a:t>süreci anlamanın, muhakemenin ve hatta </a:t>
            </a:r>
            <a:r>
              <a:rPr lang="tr-TR" dirty="0" smtClean="0">
                <a:highlight>
                  <a:srgbClr val="000000">
                    <a:alpha val="0"/>
                  </a:srgbClr>
                </a:highlight>
                <a:latin typeface="Arial"/>
              </a:rPr>
              <a:t>sezgi 			 gelişiminin </a:t>
            </a:r>
            <a:r>
              <a:rPr lang="tr-TR" dirty="0">
                <a:highlight>
                  <a:srgbClr val="000000">
                    <a:alpha val="0"/>
                  </a:srgbClr>
                </a:highlight>
                <a:latin typeface="Arial"/>
              </a:rPr>
              <a:t>üzerinde durmalıdır."</a:t>
            </a:r>
          </a:p>
          <a:p>
            <a:endParaRPr lang="tr-TR" dirty="0"/>
          </a:p>
        </p:txBody>
      </p:sp>
      <p:pic>
        <p:nvPicPr>
          <p:cNvPr id="4" name="Picture 4" descr="j0299125"/>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a:xfrm>
            <a:off x="8111358" y="3119438"/>
            <a:ext cx="1022350" cy="2519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6"/>
          <p:cNvSpPr>
            <a:spLocks noChangeArrowheads="1"/>
          </p:cNvSpPr>
          <p:nvPr/>
        </p:nvSpPr>
        <p:spPr>
          <a:xfrm>
            <a:off x="6345620" y="5726812"/>
            <a:ext cx="2494867" cy="5491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effectLst/>
                <a:latin typeface="Arial" pitchFamily="34" charset="0"/>
                <a:ea typeface="ヒラギノ角ゴ Pro W3" pitchFamily="1" charset="-128"/>
              </a:defRPr>
            </a:lvl1pPr>
            <a:lvl2pPr marL="742950" indent="-285750">
              <a:defRPr sz="2400">
                <a:solidFill>
                  <a:schemeClr val="tx1"/>
                </a:solidFill>
                <a:effectLst/>
                <a:latin typeface="Arial" pitchFamily="34" charset="0"/>
                <a:ea typeface="ヒラギノ角ゴ Pro W3" pitchFamily="1" charset="-128"/>
              </a:defRPr>
            </a:lvl2pPr>
            <a:lvl3pPr marL="1143000" indent="-228600">
              <a:defRPr sz="2400">
                <a:solidFill>
                  <a:schemeClr val="tx1"/>
                </a:solidFill>
                <a:effectLst/>
                <a:latin typeface="Arial" pitchFamily="34" charset="0"/>
                <a:ea typeface="ヒラギノ角ゴ Pro W3" pitchFamily="1" charset="-128"/>
              </a:defRPr>
            </a:lvl3pPr>
            <a:lvl4pPr marL="1600200" indent="-228600">
              <a:defRPr sz="2400">
                <a:solidFill>
                  <a:schemeClr val="tx1"/>
                </a:solidFill>
                <a:effectLst/>
                <a:latin typeface="Arial" pitchFamily="34" charset="0"/>
                <a:ea typeface="ヒラギノ角ゴ Pro W3" pitchFamily="1" charset="-128"/>
              </a:defRPr>
            </a:lvl4pPr>
            <a:lvl5pPr marL="2057400" indent="-228600">
              <a:defRPr sz="2400">
                <a:solidFill>
                  <a:schemeClr val="tx1"/>
                </a:solidFill>
                <a:effectLst/>
                <a:latin typeface="Arial" pitchFamily="34" charset="0"/>
                <a:ea typeface="ヒラギノ角ゴ Pro W3" pitchFamily="1" charset="-128"/>
              </a:defRPr>
            </a:lvl5pPr>
            <a:lvl6pPr marL="25146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6pPr>
            <a:lvl7pPr marL="29718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7pPr>
            <a:lvl8pPr marL="34290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8pPr>
            <a:lvl9pPr marL="3886200" indent="-228600" eaLnBrk="0" fontAlgn="base" hangingPunct="0">
              <a:spcBef>
                <a:spcPct val="0"/>
              </a:spcBef>
              <a:spcAft>
                <a:spcPct val="0"/>
              </a:spcAft>
              <a:defRPr sz="2400">
                <a:solidFill>
                  <a:schemeClr val="tx1"/>
                </a:solidFill>
                <a:effectLst/>
                <a:latin typeface="Arial" pitchFamily="34" charset="0"/>
                <a:ea typeface="ヒラギノ角ゴ Pro W3" pitchFamily="1" charset="-128"/>
              </a:defRPr>
            </a:lvl9pPr>
          </a:lstStyle>
          <a:p>
            <a:pPr rtl="0">
              <a:buFont typeface="Monotype Sorts" charset="0"/>
              <a:buNone/>
            </a:pPr>
            <a:r>
              <a:rPr lang="tr-TR" sz="1000" b="0" i="0" u="none" strike="noStrike" dirty="0">
                <a:effectLst/>
                <a:highlight>
                  <a:srgbClr val="000000">
                    <a:alpha val="0"/>
                  </a:srgbClr>
                </a:highlight>
                <a:latin typeface="Arial"/>
              </a:rPr>
              <a:t>Thomas Clough - seminer katılımcısı, Barnes L.B., Christensen C.R., Hansen A.J. (1984) alıntısıdır.</a:t>
            </a:r>
          </a:p>
        </p:txBody>
      </p:sp>
    </p:spTree>
    <p:extLst>
      <p:ext uri="{BB962C8B-B14F-4D97-AF65-F5344CB8AC3E}">
        <p14:creationId xmlns:p14="http://schemas.microsoft.com/office/powerpoint/2010/main" val="36734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2D2D8A"/>
                </a:solidFill>
                <a:highlight>
                  <a:srgbClr val="000000">
                    <a:alpha val="0"/>
                  </a:srgbClr>
                </a:highlight>
                <a:latin typeface="Arial"/>
              </a:rPr>
              <a:t>Kritik düşünceler</a:t>
            </a:r>
            <a:endParaRPr lang="tr-TR" dirty="0"/>
          </a:p>
        </p:txBody>
      </p:sp>
      <p:sp>
        <p:nvSpPr>
          <p:cNvPr id="3" name="Content Placeholder 2"/>
          <p:cNvSpPr>
            <a:spLocks noGrp="1"/>
          </p:cNvSpPr>
          <p:nvPr>
            <p:ph idx="1"/>
          </p:nvPr>
        </p:nvSpPr>
        <p:spPr/>
        <p:txBody>
          <a:bodyPr/>
          <a:lstStyle/>
          <a:p>
            <a:r>
              <a:rPr lang="tr-TR" dirty="0">
                <a:highlight>
                  <a:srgbClr val="000000">
                    <a:alpha val="0"/>
                  </a:srgbClr>
                </a:highlight>
                <a:latin typeface="Arial"/>
              </a:rPr>
              <a:t>Kimler öğrenmelidir?</a:t>
            </a:r>
          </a:p>
          <a:p>
            <a:pPr>
              <a:buNone/>
            </a:pPr>
            <a:endParaRPr lang="en-US" altLang="en-US" dirty="0"/>
          </a:p>
          <a:p>
            <a:r>
              <a:rPr lang="tr-TR" dirty="0">
                <a:highlight>
                  <a:srgbClr val="000000">
                    <a:alpha val="0"/>
                  </a:srgbClr>
                </a:highlight>
                <a:latin typeface="Arial"/>
              </a:rPr>
              <a:t>Ne öğrenilmelidir?</a:t>
            </a:r>
          </a:p>
          <a:p>
            <a:pPr>
              <a:buNone/>
            </a:pPr>
            <a:endParaRPr lang="en-US" altLang="en-US" dirty="0"/>
          </a:p>
          <a:p>
            <a:r>
              <a:rPr lang="tr-TR" dirty="0">
                <a:highlight>
                  <a:srgbClr val="000000">
                    <a:alpha val="0"/>
                  </a:srgbClr>
                </a:highlight>
                <a:latin typeface="Arial"/>
              </a:rPr>
              <a:t>Nasıl öğrenilmelidir?</a:t>
            </a:r>
          </a:p>
          <a:p>
            <a:pPr>
              <a:buNone/>
            </a:pPr>
            <a:endParaRPr lang="en-US" altLang="en-US" dirty="0"/>
          </a:p>
          <a:p>
            <a:r>
              <a:rPr lang="tr-TR" dirty="0">
                <a:highlight>
                  <a:srgbClr val="000000">
                    <a:alpha val="0"/>
                  </a:srgbClr>
                </a:highlight>
                <a:latin typeface="Arial"/>
              </a:rPr>
              <a:t>Öğrenme nerede ve hangi şartlar altında gerçekleşmelidir?</a:t>
            </a:r>
          </a:p>
          <a:p>
            <a:endParaRPr lang="tr-TR"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a:xfrm>
            <a:off x="5029200" y="2514600"/>
            <a:ext cx="1739900" cy="173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343899"/>
      </p:ext>
    </p:extLst>
  </p:cSld>
  <p:clrMapOvr>
    <a:masterClrMapping/>
  </p:clrMapOvr>
</p:sld>
</file>

<file path=ppt/theme/theme1.xml><?xml version="1.0" encoding="utf-8"?>
<a:theme xmlns:a="http://schemas.openxmlformats.org/drawingml/2006/main" name="Facet">
  <a:themeElements>
    <a:clrScheme name="Custom 3">
      <a:dk1>
        <a:sysClr val="windowText" lastClr="000000"/>
      </a:dk1>
      <a:lt1>
        <a:sysClr val="window" lastClr="FFFFFF"/>
      </a:lt1>
      <a:dk2>
        <a:srgbClr val="1F497D"/>
      </a:dk2>
      <a:lt2>
        <a:srgbClr val="EEECE1"/>
      </a:lt2>
      <a:accent1>
        <a:srgbClr val="4F81BD"/>
      </a:accent1>
      <a:accent2>
        <a:srgbClr val="EC1F29"/>
      </a:accent2>
      <a:accent3>
        <a:srgbClr val="9BBB59"/>
      </a:accent3>
      <a:accent4>
        <a:srgbClr val="8064A2"/>
      </a:accent4>
      <a:accent5>
        <a:srgbClr val="4BACC6"/>
      </a:accent5>
      <a:accent6>
        <a:srgbClr val="F79646"/>
      </a:accent6>
      <a:hlink>
        <a:srgbClr val="0000FF"/>
      </a:hlink>
      <a:folHlink>
        <a:srgbClr val="80008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556</TotalTime>
  <Words>2416</Words>
  <Application>Microsoft Office PowerPoint</Application>
  <PresentationFormat>Custom</PresentationFormat>
  <Paragraphs>533</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Facet</vt:lpstr>
      <vt:lpstr>PowerPoint Presentation</vt:lpstr>
      <vt:lpstr>PowerPoint Presentation</vt:lpstr>
      <vt:lpstr>BÖLÜM A - Vaka Yöntemi nedir?</vt:lpstr>
      <vt:lpstr>Vaka Yöntemi şöyle açıklanabilir...</vt:lpstr>
      <vt:lpstr>Kolb öğrenme stili gibi deneysel öğrenme modelleri vaka çalışmasını teşvik etmek için kullanılabilir</vt:lpstr>
      <vt:lpstr>Vaka yönteminin değeri</vt:lpstr>
      <vt:lpstr>Öğrenme ile ne demek istiyoruz?</vt:lpstr>
      <vt:lpstr>Vaka yöntemini kullanmak öğrenmeyi teşvik edebilir mi?</vt:lpstr>
      <vt:lpstr>Kritik düşünceler</vt:lpstr>
      <vt:lpstr>Nasıl öğrendiğimize ilişkin inanışlar - Bunu da listeye ekleyebilir misin..?</vt:lpstr>
      <vt:lpstr>Vaka yönteminin diğer yararları</vt:lpstr>
      <vt:lpstr>Vaka yöntemi, tüm öğretme ve öğrenme sorunlarına çözüm değildir. Aşağıdaki diğer etmenler de göz önünde bulundurulmalıdır:</vt:lpstr>
      <vt:lpstr>Hepimiz farklı şekillerde öğreniriz. Vaka yöntemi; girdi, keşif ve düşünce yollarından faydalanarak öğrenmeyi teşvik eden programlar geliştirmemizi sağlar</vt:lpstr>
      <vt:lpstr>Farklı "öğrenme modları" veya alternatif "öğrenme döngüleri" öğrenmeye giden 3 farklı yol sağlıyor:</vt:lpstr>
      <vt:lpstr>PowerPoint Presentation</vt:lpstr>
      <vt:lpstr>Peki, vaka çalışması nedir?</vt:lpstr>
      <vt:lpstr>BÖLÜM B - Bir vaka çalışması öğrenme oturumunu iyi yapan şey nedir?  </vt:lpstr>
      <vt:lpstr>Sizin bağlamınızda "iyi" bir vakanın özellikleri nedir?</vt:lpstr>
      <vt:lpstr>Bir vakayı iyi yapan şey nedir? IMD, İsviçre'den birkaç öneri</vt:lpstr>
      <vt:lpstr>RSM Rotterdam'dan birkaç öneri. İyi bir vaka şöyledir...</vt:lpstr>
      <vt:lpstr>BÖLÜM C - Farklı vaka çalışması türleri nelerdir ve nasıl sınıflandırılırlar?  </vt:lpstr>
      <vt:lpstr>Vaka Sınıflandırması</vt:lpstr>
      <vt:lpstr>1. Vaka türleri</vt:lpstr>
      <vt:lpstr>2. Vaka Verisinin İşlenmesinin Modu</vt:lpstr>
      <vt:lpstr>3. Vaka Sunum Biçimi</vt:lpstr>
      <vt:lpstr>Farklı vaka çalışmaları, farklı işlevlerde aşağıdakilere benzer birçok uygulama sağlayabilir:</vt:lpstr>
      <vt:lpstr>BÖLÜM D - Vaka öğretmeni hangi farklı rolleri ve işlevleri yerine getirir?</vt:lpstr>
      <vt:lpstr>Eğitmenin Rolleri</vt:lpstr>
      <vt:lpstr>Öğrencinin gelişim seviyesine göre farklı öğretme tarzları kullanılabilir. Bu slayt, argümanları daha direkte karşı dolaylı bir yaklaşımla inceliyor</vt:lpstr>
      <vt:lpstr>Vaka Eğitmenleri için Yapılacaklar ve Yapılmayacaklar</vt:lpstr>
      <vt:lpstr>BÖLÜM E – Vaka öğretme planı geliştirmek </vt:lpstr>
      <vt:lpstr>Çalışma öncesi bir buluşmada öğrencilerle yönergeler belirlemek, başarılı bir vaka oturumu için yararlı olacaktır:</vt:lpstr>
      <vt:lpstr>Aşağıdakileri içeren bir vaka haritası çıkartmayı deneyin:</vt:lpstr>
      <vt:lpstr>PowerPoint Presentation</vt:lpstr>
      <vt:lpstr>BÖLÜM F - Vaka tartışması </vt:lpstr>
      <vt:lpstr>Vaka "öğretmenin" konusu</vt:lpstr>
      <vt:lpstr>Vaka tartışmalarını yönetmek - hangi sorular sorulacak</vt:lpstr>
      <vt:lpstr>Katılımın analitik desteğini test eden sorular</vt:lpstr>
      <vt:lpstr>Katılıma açıklık getiren sorular</vt:lpstr>
      <vt:lpstr>Vaka tartışmasını nasıl değerlendireceğiniz konusunda fikirler:</vt:lpstr>
      <vt:lpstr>Düşüncelere ayrıca geri bildirim ile de erişilebilir - verme ve alma</vt:lpstr>
      <vt:lpstr>Sınıf oturumunu değerlendirmek</vt:lpstr>
      <vt:lpstr>Vaka hazırlığı - bir liste</vt:lpstr>
      <vt:lpstr>PowerPoint Presentation</vt:lpstr>
      <vt:lpstr>Geçmişte bir vaka öğretme planı geliştirdiniz mi? Üzerine düşünülecek birkaç soru:</vt:lpstr>
      <vt:lpstr>BÖLÜM G - Vakaları değerlendirmek için kullanmak </vt:lpstr>
      <vt:lpstr>Değerlendirme için Vakalar - göz önünde bulundurulacak şeyler...</vt:lpstr>
      <vt:lpstr>Değerlendirme kriterleri - ne değerlendiriliyor - birkaç öneri:</vt:lpstr>
      <vt:lpstr>Sınıf içi katkıyı değerlendirmek:</vt:lpstr>
      <vt:lpstr>Sınıf katılımı/değerlendirme</vt:lpstr>
      <vt:lpstr>Akran değerlendirmesi - bir model yaklaşımı</vt:lpstr>
      <vt:lpstr>Öğrenme hakkında düşünceler...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Case-Study Alliance Turkey (CAT) Projesi</dc:title>
  <dc:creator>Kutay Güneştepe</dc:creator>
  <cp:lastModifiedBy>Hilal Terzi</cp:lastModifiedBy>
  <cp:revision>123</cp:revision>
  <dcterms:created xsi:type="dcterms:W3CDTF">2016-05-23T12:47:43Z</dcterms:created>
  <dcterms:modified xsi:type="dcterms:W3CDTF">2018-10-23T11:09:41Z</dcterms:modified>
</cp:coreProperties>
</file>